
<file path=[Content_Types].xml><?xml version="1.0" encoding="utf-8"?>
<Types xmlns="http://schemas.openxmlformats.org/package/2006/content-types">
  <Default Extension="xml" ContentType="application/vnd.openxmlformats-package.core-properties+xml"/>
  <Default Extension="png" ContentType="image/pn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7d23d763ffef419a" /><Relationship Type="http://schemas.openxmlformats.org/officeDocument/2006/relationships/extended-properties" Target="/docProps/app.xml" Id="R51f407940a5c41bf" /><Relationship Type="http://schemas.openxmlformats.org/officeDocument/2006/relationships/officeDocument" Target="/ppt/presentation.xml" Id="R1fe56433874741e9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09e102fafe744511"/>
  </p:sldMasterIdLst>
  <p:notesMasterIdLst>
    <p:notesMasterId xmlns:r="http://schemas.openxmlformats.org/officeDocument/2006/relationships" r:id="Rc2f7a418e4824d53"/>
  </p:notesMasterIdLst>
  <p:sldIdLst>
    <p:sldId xmlns:r="http://schemas.openxmlformats.org/officeDocument/2006/relationships" id="256" r:id="R495d3cf2660041d4"/>
    <p:sldId xmlns:r="http://schemas.openxmlformats.org/officeDocument/2006/relationships" id="257" r:id="Rfc16845bb8bf4d28"/>
    <p:sldId xmlns:r="http://schemas.openxmlformats.org/officeDocument/2006/relationships" id="258" r:id="Rbef524cde5224067"/>
    <p:sldId xmlns:r="http://schemas.openxmlformats.org/officeDocument/2006/relationships" id="259" r:id="R1cefcae1fd7a4aed"/>
    <p:sldId xmlns:r="http://schemas.openxmlformats.org/officeDocument/2006/relationships" id="260" r:id="R8de4121157bd4287"/>
    <p:sldId xmlns:r="http://schemas.openxmlformats.org/officeDocument/2006/relationships" id="261" r:id="R02aaf0705e154939"/>
  </p:sldIdLst>
  <p:sldSz cx="18288000" cy="10287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a7c06813f06e4e11" /><Relationship Type="http://schemas.openxmlformats.org/officeDocument/2006/relationships/slideMaster" Target="/ppt/slideMasters/slideMaster1.xml" Id="R09e102fafe744511" /><Relationship Type="http://schemas.openxmlformats.org/officeDocument/2006/relationships/notesMaster" Target="/ppt/notesMasters/notesMaster1.xml" Id="Rc2f7a418e4824d53" /><Relationship Type="http://schemas.openxmlformats.org/officeDocument/2006/relationships/presProps" Target="/ppt/presProps.xml" Id="R8be24189ba1a4455" /><Relationship Type="http://schemas.openxmlformats.org/officeDocument/2006/relationships/tableStyles" Target="/ppt/tableStyles.xml" Id="R59e5df05aad34ff6" /><Relationship Type="http://schemas.openxmlformats.org/officeDocument/2006/relationships/slide" Target="/ppt/slides/slide1.xml" Id="R495d3cf2660041d4" /><Relationship Type="http://schemas.openxmlformats.org/officeDocument/2006/relationships/slide" Target="/ppt/slides/slide2.xml" Id="Rfc16845bb8bf4d28" /><Relationship Type="http://schemas.openxmlformats.org/officeDocument/2006/relationships/slide" Target="/ppt/slides/slide3.xml" Id="Rbef524cde5224067" /><Relationship Type="http://schemas.openxmlformats.org/officeDocument/2006/relationships/slide" Target="/ppt/slides/slide4.xml" Id="R1cefcae1fd7a4aed" /><Relationship Type="http://schemas.openxmlformats.org/officeDocument/2006/relationships/slide" Target="/ppt/slides/slide5.xml" Id="R8de4121157bd4287" /><Relationship Type="http://schemas.openxmlformats.org/officeDocument/2006/relationships/slide" Target="/ppt/slides/slide6.xml" Id="R02aaf0705e154939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072f96ab45544497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c5a05f76ecdf43c8" /><Relationship Type="http://schemas.openxmlformats.org/officeDocument/2006/relationships/notesMaster" Target="/ppt/notesMasters/notesMaster1.xml" Id="Rcbb3f11705744c6d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47deb28f29f346a5" /><Relationship Type="http://schemas.openxmlformats.org/officeDocument/2006/relationships/notesMaster" Target="/ppt/notesMasters/notesMaster1.xml" Id="R02c4e73352dc4c08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be443bcf22224f1f" /><Relationship Type="http://schemas.openxmlformats.org/officeDocument/2006/relationships/notesMaster" Target="/ppt/notesMasters/notesMaster1.xml" Id="Rf42c8b0768844383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9b2d0727dcb44bf0" /><Relationship Type="http://schemas.openxmlformats.org/officeDocument/2006/relationships/notesMaster" Target="/ppt/notesMasters/notesMaster1.xml" Id="R5156829c29294d3c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82568b1b912a408d" /><Relationship Type="http://schemas.openxmlformats.org/officeDocument/2006/relationships/notesMaster" Target="/ppt/notesMasters/notesMaster1.xml" Id="R8bd1e1458c8f4e52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83e98a18552f4bcc" /><Relationship Type="http://schemas.openxmlformats.org/officeDocument/2006/relationships/notesMaster" Target="/ppt/notesMasters/notesMaster1.xml" Id="R7fb7170bc71e4b04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45af7c48028e40d7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604eff9007444341" /><Relationship Type="http://schemas.openxmlformats.org/officeDocument/2006/relationships/slideLayout" Target="/ppt/slideLayouts/slideLayout1.xml" Id="Re4f447c7dfc54ee3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e4f447c7dfc54ee3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78899c2de3b494c" /><Relationship Type="http://schemas.openxmlformats.org/officeDocument/2006/relationships/image" Target="/ppt/media/image.png" Id="Rf32cc76c899a4454" /><Relationship Type="http://schemas.openxmlformats.org/officeDocument/2006/relationships/notesSlide" Target="/ppt/notesSlides/notesSlide1.xml" Id="Rbf32a1917c294a3a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cb4a6b36d464734" /><Relationship Type="http://schemas.openxmlformats.org/officeDocument/2006/relationships/image" Target="/ppt/media/image2.png" Id="Re287700ea0134738" /><Relationship Type="http://schemas.openxmlformats.org/officeDocument/2006/relationships/notesSlide" Target="/ppt/notesSlides/notesSlide2.xml" Id="R50362fc89b7748dd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017d35d0ca74b5c" /><Relationship Type="http://schemas.openxmlformats.org/officeDocument/2006/relationships/image" Target="/ppt/media/image3.png" Id="Rac5faf9fb1304c02" /><Relationship Type="http://schemas.openxmlformats.org/officeDocument/2006/relationships/notesSlide" Target="/ppt/notesSlides/notesSlide3.xml" Id="R5248f0efe87a4497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9f18550343b47d1" /><Relationship Type="http://schemas.openxmlformats.org/officeDocument/2006/relationships/image" Target="/ppt/media/image4.png" Id="Rc64bb67b5bf5436a" /><Relationship Type="http://schemas.openxmlformats.org/officeDocument/2006/relationships/notesSlide" Target="/ppt/notesSlides/notesSlide4.xml" Id="R1d589d12eacf488d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0e99612178e40c7" /><Relationship Type="http://schemas.openxmlformats.org/officeDocument/2006/relationships/image" Target="/ppt/media/image5.png" Id="R8f61d9a47974467d" /><Relationship Type="http://schemas.openxmlformats.org/officeDocument/2006/relationships/notesSlide" Target="/ppt/notesSlides/notesSlide5.xml" Id="Rc97d2eddbd954bda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45101f6d76f4aab" /><Relationship Type="http://schemas.openxmlformats.org/officeDocument/2006/relationships/image" Target="/ppt/media/image6.png" Id="R9a610bc1699f4946" /><Relationship Type="http://schemas.openxmlformats.org/officeDocument/2006/relationships/notesSlide" Target="/ppt/notesSlides/notesSlide6.xml" Id="R774f12cb7adf4551" /></Relationships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14243D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9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32cc76c899a4454"/>
          <a:srcRect xmlns:a="http://schemas.openxmlformats.org/drawingml/2006/main" l="16649" t="0" r="16649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 flipH="0" flipV="0">
            <a:off x="6096000" y="0"/>
            <a:ext cx="12192000" cy="10287000"/>
          </a:xfrm>
          <a:prstGeom xmlns:a="http://schemas.openxmlformats.org/drawingml/2006/main" prst="rect">
            <a:avLst/>
          </a:prstGeom>
        </p:spPr>
      </p:pic>
      <p:sp>
        <p:nvSpPr>
          <p:cNvPr id="2" name="left-panel">
            <a:extLst xmlns:a="http://schemas.openxmlformats.org/drawingml/2006/main">
              <a:ext uri="{FF2B5EF4-FFF2-40B4-BE49-F238E27FC236}">
                <a16:creationId xmlns:a16="http://schemas.microsoft.com/office/drawing/2014/main" id="{04EA80A3-DD87-4DFD-B19A-BFE88F0B92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7239000" cy="10287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243D"/>
          </a:solidFill>
          <a:ln xmlns:a="http://schemas.openxmlformats.org/drawingml/2006/main" w="0">
            <a:noFill/>
          </a:ln>
        </p:spPr>
      </p:sp>
      <p:sp>
        <p:nvSpPr>
          <p:cNvPr id="3" name="eyebrow">
            <a:extLst xmlns:a="http://schemas.openxmlformats.org/drawingml/2006/main">
              <a:ext uri="{FF2B5EF4-FFF2-40B4-BE49-F238E27FC236}">
                <a16:creationId xmlns:a16="http://schemas.microsoft.com/office/drawing/2014/main" id="{C2DBC394-22C8-4E53-8880-FF0E4E3ED9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552450"/>
            <a:ext cx="590550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buNone/>
              <a:defRPr sz="1500" b="1" i="0">
                <a:solidFill>
                  <a:srgbClr val="F1EEE8"/>
                </a:solidFill>
              </a:defRPr>
            </a:pPr>
            <a:r>
              <a:rPr sz="1500" b="1" i="0">
                <a:solidFill>
                  <a:srgbClr val="F1EEE8"/>
                </a:solidFill>
              </a:rPr>
              <a:t>CLAUDE ONBOARDING · PRODUCT OVERVIEW</a:t>
            </a:r>
          </a:p>
        </p:txBody>
      </p:sp>
      <p:sp>
        <p:nvSpPr>
          <p:cNvPr id="4" name="title">
            <a:extLst xmlns:a="http://schemas.openxmlformats.org/drawingml/2006/main">
              <a:ext uri="{FF2B5EF4-FFF2-40B4-BE49-F238E27FC236}">
                <a16:creationId xmlns:a16="http://schemas.microsoft.com/office/drawing/2014/main" id="{14D23E2E-5F36-4B15-ABD9-14B5D5DA0C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2667000"/>
            <a:ext cx="5905500" cy="2190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buNone/>
              <a:defRPr sz="6750" b="0" i="0">
                <a:solidFill>
                  <a:srgbClr val="F1EEE8"/>
                </a:solidFill>
              </a:defRPr>
            </a:pPr>
            <a:r>
              <a:rPr sz="6750" b="0" i="0">
                <a:solidFill>
                  <a:srgbClr val="F1EEE8"/>
                </a:solidFill>
              </a:rPr>
              <a:t>Claude</a:t>
            </a:r>
          </a:p>
          <a:p xmlns:a="http://schemas.openxmlformats.org/drawingml/2006/main">
            <a:pPr algn="l">
              <a:buNone/>
              <a:defRPr sz="6750" b="0" i="0">
                <a:solidFill>
                  <a:srgbClr val="F1EEE8"/>
                </a:solidFill>
              </a:defRPr>
            </a:pPr>
            <a:r>
              <a:rPr sz="6750" b="0" i="0">
                <a:solidFill>
                  <a:srgbClr val="F1EEE8"/>
                </a:solidFill>
              </a:rPr>
              <a:t>Onboarding</a:t>
            </a:r>
          </a:p>
        </p:txBody>
      </p:sp>
      <p:sp>
        <p:nvSpPr>
          <p:cNvPr id="5" name="sub">
            <a:extLst xmlns:a="http://schemas.openxmlformats.org/drawingml/2006/main">
              <a:ext uri="{FF2B5EF4-FFF2-40B4-BE49-F238E27FC236}">
                <a16:creationId xmlns:a16="http://schemas.microsoft.com/office/drawing/2014/main" id="{51D7C4EB-20A0-486A-8DBF-B37E13A053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5334000"/>
            <a:ext cx="5334000" cy="14763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buNone/>
              <a:defRPr sz="2100" b="0" i="0">
                <a:solidFill>
                  <a:srgbClr val="F1EEE8"/>
                </a:solidFill>
              </a:defRPr>
            </a:pPr>
            <a:r>
              <a:rPr sz="2100" b="0" i="0">
                <a:solidFill>
                  <a:srgbClr val="F1EEE8"/>
                </a:solidFill>
              </a:rPr>
              <a:t>A guided setup that teaches Claude your context and builds a practical toolkit around your work.</a:t>
            </a:r>
          </a:p>
        </p:txBody>
      </p:sp>
      <p:sp>
        <p:nvSpPr>
          <p:cNvPr id="6" name="accent">
            <a:extLst xmlns:a="http://schemas.openxmlformats.org/drawingml/2006/main">
              <a:ext uri="{FF2B5EF4-FFF2-40B4-BE49-F238E27FC236}">
                <a16:creationId xmlns:a16="http://schemas.microsoft.com/office/drawing/2014/main" id="{685BF5F2-6DA5-4E9D-B57B-4123E86FE2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7334250"/>
            <a:ext cx="5143500" cy="1000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buNone/>
              <a:defRPr sz="1875" b="0" i="1">
                <a:solidFill>
                  <a:srgbClr val="D88A52"/>
                </a:solidFill>
              </a:defRPr>
            </a:pPr>
            <a:r>
              <a:rPr sz="1875" b="0" i="1">
                <a:solidFill>
                  <a:srgbClr val="D88A52"/>
                </a:solidFill>
              </a:rPr>
              <a:t>Set up once.</a:t>
            </a:r>
          </a:p>
          <a:p xmlns:a="http://schemas.openxmlformats.org/drawingml/2006/main">
            <a:pPr algn="l">
              <a:buNone/>
              <a:defRPr sz="1875" b="0" i="1">
                <a:solidFill>
                  <a:srgbClr val="D88A52"/>
                </a:solidFill>
              </a:defRPr>
            </a:pPr>
            <a:r>
              <a:rPr sz="1875" b="0" i="1">
                <a:solidFill>
                  <a:srgbClr val="D88A52"/>
                </a:solidFill>
              </a:rPr>
              <a:t>Start useful work sooner.</a:t>
            </a:r>
          </a:p>
        </p:txBody>
      </p:sp>
      <p:sp>
        <p:nvSpPr>
          <p:cNvPr id="7" name="page">
            <a:extLst xmlns:a="http://schemas.openxmlformats.org/drawingml/2006/main">
              <a:ext uri="{FF2B5EF4-FFF2-40B4-BE49-F238E27FC236}">
                <a16:creationId xmlns:a16="http://schemas.microsoft.com/office/drawing/2014/main" id="{F8314530-B6DF-4612-B23D-3D772C6515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0" y="9620250"/>
            <a:ext cx="66675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r">
              <a:buNone/>
              <a:defRPr sz="975" b="0" i="0">
                <a:solidFill>
                  <a:srgbClr val="F1EEE8"/>
                </a:solidFill>
              </a:defRPr>
            </a:pPr>
            <a:r>
              <a:rPr sz="975" b="0" i="0">
                <a:solidFill>
                  <a:srgbClr val="F1EEE8"/>
                </a:solidFill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893654358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0E1727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287700ea0134738"/>
          <a:srcRect xmlns:a="http://schemas.openxmlformats.org/drawingml/2006/main" l="23423" t="0" r="23423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 flipH="0" flipV="0">
            <a:off x="8572500" y="0"/>
            <a:ext cx="9715500" cy="10287000"/>
          </a:xfrm>
          <a:prstGeom xmlns:a="http://schemas.openxmlformats.org/drawingml/2006/main" prst="rect">
            <a:avLst/>
          </a:prstGeom>
        </p:spPr>
      </p:pic>
      <p:sp>
        <p:nvSpPr>
          <p:cNvPr id="2" name="left-panel">
            <a:extLst xmlns:a="http://schemas.openxmlformats.org/drawingml/2006/main">
              <a:ext uri="{FF2B5EF4-FFF2-40B4-BE49-F238E27FC236}">
                <a16:creationId xmlns:a16="http://schemas.microsoft.com/office/drawing/2014/main" id="{6F57A873-D603-47BF-A390-74EA9437F5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9620250" cy="10287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E1727"/>
          </a:solidFill>
          <a:ln xmlns:a="http://schemas.openxmlformats.org/drawingml/2006/main" w="0">
            <a:noFill/>
          </a:ln>
        </p:spPr>
      </p:sp>
      <p:sp>
        <p:nvSpPr>
          <p:cNvPr id="3" name="eyebrow">
            <a:extLst xmlns:a="http://schemas.openxmlformats.org/drawingml/2006/main">
              <a:ext uri="{FF2B5EF4-FFF2-40B4-BE49-F238E27FC236}">
                <a16:creationId xmlns:a16="http://schemas.microsoft.com/office/drawing/2014/main" id="{7636BCB3-1369-40FC-938F-029FF64993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552450"/>
            <a:ext cx="590550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buNone/>
              <a:defRPr sz="1500" b="1" i="0">
                <a:solidFill>
                  <a:srgbClr val="F1EEE8"/>
                </a:solidFill>
              </a:defRPr>
            </a:pPr>
            <a:r>
              <a:rPr sz="1500" b="1" i="0">
                <a:solidFill>
                  <a:srgbClr val="F1EEE8"/>
                </a:solidFill>
              </a:rPr>
              <a:t>THE STARTING GAP</a:t>
            </a:r>
          </a:p>
        </p:txBody>
      </p:sp>
      <p:sp>
        <p:nvSpPr>
          <p:cNvPr id="4" name="title">
            <a:extLst xmlns:a="http://schemas.openxmlformats.org/drawingml/2006/main">
              <a:ext uri="{FF2B5EF4-FFF2-40B4-BE49-F238E27FC236}">
                <a16:creationId xmlns:a16="http://schemas.microsoft.com/office/drawing/2014/main" id="{BFD78AE8-540B-42CB-A0EA-3E28709EF9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905000"/>
            <a:ext cx="7429500" cy="1809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buNone/>
              <a:defRPr sz="4950" b="0" i="0">
                <a:solidFill>
                  <a:srgbClr val="F1EEE8"/>
                </a:solidFill>
              </a:defRPr>
            </a:pPr>
            <a:r>
              <a:rPr sz="4950" b="0" i="0">
                <a:solidFill>
                  <a:srgbClr val="F1EEE8"/>
                </a:solidFill>
              </a:rPr>
              <a:t>Claude starts blank.</a:t>
            </a:r>
          </a:p>
          <a:p xmlns:a="http://schemas.openxmlformats.org/drawingml/2006/main">
            <a:pPr algn="l">
              <a:buNone/>
              <a:defRPr sz="4950" b="0" i="0">
                <a:solidFill>
                  <a:srgbClr val="F1EEE8"/>
                </a:solidFill>
              </a:defRPr>
            </a:pPr>
            <a:r>
              <a:rPr sz="4950" b="0" i="0">
                <a:solidFill>
                  <a:srgbClr val="F1EEE8"/>
                </a:solidFill>
              </a:rPr>
              <a:t>Your work does not.</a:t>
            </a:r>
          </a:p>
        </p:txBody>
      </p:sp>
      <p:sp>
        <p:nvSpPr>
          <p:cNvPr id="5" name="accent">
            <a:extLst xmlns:a="http://schemas.openxmlformats.org/drawingml/2006/main">
              <a:ext uri="{FF2B5EF4-FFF2-40B4-BE49-F238E27FC236}">
                <a16:creationId xmlns:a16="http://schemas.microsoft.com/office/drawing/2014/main" id="{14B6096D-0656-4927-AEB3-60CD09C9DC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4019550"/>
            <a:ext cx="695325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buNone/>
              <a:defRPr sz="2100" b="0" i="1">
                <a:solidFill>
                  <a:srgbClr val="D88A52"/>
                </a:solidFill>
              </a:defRPr>
            </a:pPr>
            <a:r>
              <a:rPr sz="2100" b="0" i="1">
                <a:solidFill>
                  <a:srgbClr val="D88A52"/>
                </a:solidFill>
              </a:rPr>
              <a:t>Good answers should not depend on re-explaining.</a:t>
            </a:r>
          </a:p>
        </p:txBody>
      </p:sp>
      <p:sp>
        <p:nvSpPr>
          <p:cNvPr id="6" name="body">
            <a:extLst xmlns:a="http://schemas.openxmlformats.org/drawingml/2006/main">
              <a:ext uri="{FF2B5EF4-FFF2-40B4-BE49-F238E27FC236}">
                <a16:creationId xmlns:a16="http://schemas.microsoft.com/office/drawing/2014/main" id="{E0959F8A-4F3E-4CDE-8A5B-FE39BAE33D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5143500"/>
            <a:ext cx="6667500" cy="1809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buNone/>
              <a:defRPr sz="2175" b="0" i="0">
                <a:solidFill>
                  <a:srgbClr val="D8D3CA"/>
                </a:solidFill>
              </a:defRPr>
            </a:pPr>
            <a:r>
              <a:rPr sz="2175" b="0" i="0">
                <a:solidFill>
                  <a:srgbClr val="D8D3CA"/>
                </a:solidFill>
              </a:rPr>
              <a:t>Your role, company, standards and preferred voice already exist. The setup pack gives Claude one clear route to learn them and use them consistently.</a:t>
            </a:r>
          </a:p>
        </p:txBody>
      </p:sp>
      <p:sp>
        <p:nvSpPr>
          <p:cNvPr id="7" name="steps">
            <a:extLst xmlns:a="http://schemas.openxmlformats.org/drawingml/2006/main">
              <a:ext uri="{FF2B5EF4-FFF2-40B4-BE49-F238E27FC236}">
                <a16:creationId xmlns:a16="http://schemas.microsoft.com/office/drawing/2014/main" id="{5A994657-A516-44D0-A5A6-212F81C86D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7620000"/>
            <a:ext cx="7239000" cy="4286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buNone/>
              <a:defRPr sz="1800" b="1" i="0">
                <a:solidFill>
                  <a:srgbClr val="F1EEE8"/>
                </a:solidFill>
              </a:defRPr>
            </a:pPr>
            <a:r>
              <a:rPr sz="1800" b="1" i="0">
                <a:solidFill>
                  <a:srgbClr val="F1EEE8"/>
                </a:solidFill>
              </a:rPr>
              <a:t>Context     →     Skills     →     Useful work</a:t>
            </a:r>
          </a:p>
        </p:txBody>
      </p:sp>
      <p:sp>
        <p:nvSpPr>
          <p:cNvPr id="8" name="page">
            <a:extLst xmlns:a="http://schemas.openxmlformats.org/drawingml/2006/main">
              <a:ext uri="{FF2B5EF4-FFF2-40B4-BE49-F238E27FC236}">
                <a16:creationId xmlns:a16="http://schemas.microsoft.com/office/drawing/2014/main" id="{C9BEAD8E-098F-403F-A8EF-4E13791657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0" y="9620250"/>
            <a:ext cx="66675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r">
              <a:buNone/>
              <a:defRPr sz="975" b="0" i="0">
                <a:solidFill>
                  <a:srgbClr val="F1EEE8"/>
                </a:solidFill>
              </a:defRPr>
            </a:pPr>
            <a:r>
              <a:rPr sz="975" b="0" i="0">
                <a:solidFill>
                  <a:srgbClr val="F1EEE8"/>
                </a:solidFill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323959692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14243D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9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c5faf9fb1304c02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 flipH="0" flipV="0">
            <a:off x="0" y="0"/>
            <a:ext cx="18288000" cy="10287000"/>
          </a:xfrm>
          <a:prstGeom xmlns:a="http://schemas.openxmlformats.org/drawingml/2006/main" prst="rect">
            <a:avLst/>
          </a:prstGeom>
        </p:spPr>
      </p:pic>
      <p:sp>
        <p:nvSpPr>
          <p:cNvPr id="2" name="top-band">
            <a:extLst xmlns:a="http://schemas.openxmlformats.org/drawingml/2006/main">
              <a:ext uri="{FF2B5EF4-FFF2-40B4-BE49-F238E27FC236}">
                <a16:creationId xmlns:a16="http://schemas.microsoft.com/office/drawing/2014/main" id="{13181B70-D1A4-4FEB-BD5B-1DC18D1011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8288000" cy="2333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243D"/>
          </a:solidFill>
          <a:ln xmlns:a="http://schemas.openxmlformats.org/drawingml/2006/main" w="0">
            <a:noFill/>
          </a:ln>
        </p:spPr>
      </p:sp>
      <p:sp>
        <p:nvSpPr>
          <p:cNvPr id="3" name="eyebrow">
            <a:extLst xmlns:a="http://schemas.openxmlformats.org/drawingml/2006/main">
              <a:ext uri="{FF2B5EF4-FFF2-40B4-BE49-F238E27FC236}">
                <a16:creationId xmlns:a16="http://schemas.microsoft.com/office/drawing/2014/main" id="{66C337DD-89F1-4961-A1B7-5994E5B229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552450"/>
            <a:ext cx="590550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buNone/>
              <a:defRPr sz="1500" b="1" i="0">
                <a:solidFill>
                  <a:srgbClr val="F1EEE8"/>
                </a:solidFill>
              </a:defRPr>
            </a:pPr>
            <a:r>
              <a:rPr sz="1500" b="1" i="0">
                <a:solidFill>
                  <a:srgbClr val="F1EEE8"/>
                </a:solidFill>
              </a:rPr>
              <a:t>A GUIDED FIRST STEP</a:t>
            </a:r>
          </a:p>
        </p:txBody>
      </p:sp>
      <p:sp>
        <p:nvSpPr>
          <p:cNvPr id="4" name="title">
            <a:extLst xmlns:a="http://schemas.openxmlformats.org/drawingml/2006/main">
              <a:ext uri="{FF2B5EF4-FFF2-40B4-BE49-F238E27FC236}">
                <a16:creationId xmlns:a16="http://schemas.microsoft.com/office/drawing/2014/main" id="{0447988E-A8C6-4AA3-8781-C6F017F2EF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000125"/>
            <a:ext cx="14287500" cy="857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buNone/>
              <a:defRPr sz="4050" b="0" i="0">
                <a:solidFill>
                  <a:srgbClr val="F1EEE8"/>
                </a:solidFill>
              </a:defRPr>
            </a:pPr>
            <a:r>
              <a:rPr sz="4050" b="0" i="0">
                <a:solidFill>
                  <a:srgbClr val="F1EEE8"/>
                </a:solidFill>
              </a:rPr>
              <a:t>Drop in the pack. Answer naturally. Build only what you need.</a:t>
            </a:r>
          </a:p>
        </p:txBody>
      </p:sp>
      <p:sp>
        <p:nvSpPr>
          <p:cNvPr id="5" name="bottom-readability-band">
            <a:extLst xmlns:a="http://schemas.openxmlformats.org/drawingml/2006/main">
              <a:ext uri="{FF2B5EF4-FFF2-40B4-BE49-F238E27FC236}">
                <a16:creationId xmlns:a16="http://schemas.microsoft.com/office/drawing/2014/main" id="{E0D99647-06F5-4552-B399-3F30CE0017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7953375"/>
            <a:ext cx="18288000" cy="2333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243D"/>
          </a:solidFill>
          <a:ln xmlns:a="http://schemas.openxmlformats.org/drawingml/2006/main" w="0">
            <a:noFill/>
          </a:ln>
        </p:spPr>
      </p:sp>
      <p:sp>
        <p:nvSpPr>
          <p:cNvPr id="6" name="body">
            <a:extLst xmlns:a="http://schemas.openxmlformats.org/drawingml/2006/main">
              <a:ext uri="{FF2B5EF4-FFF2-40B4-BE49-F238E27FC236}">
                <a16:creationId xmlns:a16="http://schemas.microsoft.com/office/drawing/2014/main" id="{4A5B43F7-DB9A-4C4B-B12D-D8D1532CDB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8477250"/>
            <a:ext cx="15335250" cy="857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buNone/>
              <a:defRPr sz="2250" b="1" i="0">
                <a:solidFill>
                  <a:srgbClr val="F1EEE8"/>
                </a:solidFill>
              </a:defRPr>
            </a:pPr>
            <a:r>
              <a:rPr sz="2250" b="1" i="0">
                <a:solidFill>
                  <a:srgbClr val="F1EEE8"/>
                </a:solidFill>
              </a:rPr>
              <a:t>Claude interviews you one question at a time, captures your working context, then proposes practical skills for the jobs you want it to handle.</a:t>
            </a:r>
          </a:p>
        </p:txBody>
      </p:sp>
      <p:sp>
        <p:nvSpPr>
          <p:cNvPr id="7" name="page">
            <a:extLst xmlns:a="http://schemas.openxmlformats.org/drawingml/2006/main">
              <a:ext uri="{FF2B5EF4-FFF2-40B4-BE49-F238E27FC236}">
                <a16:creationId xmlns:a16="http://schemas.microsoft.com/office/drawing/2014/main" id="{443CB6D2-74C3-4B2A-BDF2-370C6E2069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0" y="9620250"/>
            <a:ext cx="66675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r">
              <a:buNone/>
              <a:defRPr sz="975" b="0" i="0">
                <a:solidFill>
                  <a:srgbClr val="F1EEE8"/>
                </a:solidFill>
              </a:defRPr>
            </a:pPr>
            <a:r>
              <a:rPr sz="975" b="0" i="0">
                <a:solidFill>
                  <a:srgbClr val="F1EEE8"/>
                </a:solidFill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50570462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F1EEE8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64bb67b5bf5436a"/>
          <a:srcRect xmlns:a="http://schemas.openxmlformats.org/drawingml/2006/main" l="21860" t="0" r="2186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 flipH="0" flipV="0">
            <a:off x="8001000" y="0"/>
            <a:ext cx="10287000" cy="10287000"/>
          </a:xfrm>
          <a:prstGeom xmlns:a="http://schemas.openxmlformats.org/drawingml/2006/main" prst="rect">
            <a:avLst/>
          </a:prstGeom>
        </p:spPr>
      </p:pic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59E4853A-134F-40C1-A633-0A87DBAC33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590550"/>
            <a:ext cx="590550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buNone/>
              <a:defRPr sz="1500" b="1" i="0">
                <a:solidFill>
                  <a:srgbClr val="14243D"/>
                </a:solidFill>
              </a:defRPr>
            </a:pPr>
            <a:r>
              <a:rPr sz="1500" b="1" i="0">
                <a:solidFill>
                  <a:srgbClr val="14243D"/>
                </a:solidFill>
              </a:rPr>
              <a:t>PERSONAL BY DESIGN</a:t>
            </a:r>
          </a:p>
        </p:txBody>
      </p:sp>
      <p:sp>
        <p:nvSpPr>
          <p:cNvPr id="3" name="title">
            <a:extLst xmlns:a="http://schemas.openxmlformats.org/drawingml/2006/main">
              <a:ext uri="{FF2B5EF4-FFF2-40B4-BE49-F238E27FC236}">
                <a16:creationId xmlns:a16="http://schemas.microsoft.com/office/drawing/2014/main" id="{E40DA8E1-677D-44A0-9311-A0B055939F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000250"/>
            <a:ext cx="6381750" cy="1809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buNone/>
              <a:defRPr sz="4800" b="0" i="0">
                <a:solidFill>
                  <a:srgbClr val="14243D"/>
                </a:solidFill>
              </a:defRPr>
            </a:pPr>
            <a:r>
              <a:rPr sz="4800" b="0" i="0">
                <a:solidFill>
                  <a:srgbClr val="14243D"/>
                </a:solidFill>
              </a:rPr>
              <a:t>Your Claude learns</a:t>
            </a:r>
          </a:p>
          <a:p xmlns:a="http://schemas.openxmlformats.org/drawingml/2006/main">
            <a:pPr algn="l">
              <a:buNone/>
              <a:defRPr sz="4800" b="0" i="0">
                <a:solidFill>
                  <a:srgbClr val="14243D"/>
                </a:solidFill>
              </a:defRPr>
            </a:pPr>
            <a:r>
              <a:rPr sz="4800" b="0" i="0">
                <a:solidFill>
                  <a:srgbClr val="14243D"/>
                </a:solidFill>
              </a:rPr>
              <a:t>your way of working.</a:t>
            </a:r>
          </a:p>
        </p:txBody>
      </p:sp>
      <p:sp>
        <p:nvSpPr>
          <p:cNvPr id="4" name="body">
            <a:extLst xmlns:a="http://schemas.openxmlformats.org/drawingml/2006/main">
              <a:ext uri="{FF2B5EF4-FFF2-40B4-BE49-F238E27FC236}">
                <a16:creationId xmlns:a16="http://schemas.microsoft.com/office/drawing/2014/main" id="{79F9EB4E-C6C7-4A8F-B0E8-B822F82006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4572000"/>
            <a:ext cx="6191250" cy="1809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buNone/>
              <a:defRPr sz="2175" b="0" i="0">
                <a:solidFill>
                  <a:srgbClr val="334155"/>
                </a:solidFill>
              </a:defRPr>
            </a:pPr>
            <a:r>
              <a:rPr sz="2175" b="0" i="0">
                <a:solidFill>
                  <a:srgbClr val="334155"/>
                </a:solidFill>
              </a:rPr>
              <a:t>Your role, company, brand and preferred voice become reusable context. Every new task starts closer to the standard you expect.</a:t>
            </a:r>
          </a:p>
        </p:txBody>
      </p:sp>
      <p:sp>
        <p:nvSpPr>
          <p:cNvPr id="5" name="accent">
            <a:extLst xmlns:a="http://schemas.openxmlformats.org/drawingml/2006/main">
              <a:ext uri="{FF2B5EF4-FFF2-40B4-BE49-F238E27FC236}">
                <a16:creationId xmlns:a16="http://schemas.microsoft.com/office/drawing/2014/main" id="{9B650F9A-9CE8-4B99-B31A-8DC5C39091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7000875"/>
            <a:ext cx="5715000" cy="1428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buNone/>
              <a:defRPr sz="2325" b="1" i="0">
                <a:solidFill>
                  <a:srgbClr val="B35A2B"/>
                </a:solidFill>
              </a:defRPr>
            </a:pPr>
            <a:r>
              <a:rPr sz="2325" b="1" i="0">
                <a:solidFill>
                  <a:srgbClr val="B35A2B"/>
                </a:solidFill>
              </a:rPr>
              <a:t>Your role.</a:t>
            </a:r>
          </a:p>
          <a:p xmlns:a="http://schemas.openxmlformats.org/drawingml/2006/main">
            <a:pPr algn="l">
              <a:buNone/>
              <a:defRPr sz="2325" b="1" i="0">
                <a:solidFill>
                  <a:srgbClr val="B35A2B"/>
                </a:solidFill>
              </a:defRPr>
            </a:pPr>
            <a:r>
              <a:rPr sz="2325" b="1" i="0">
                <a:solidFill>
                  <a:srgbClr val="B35A2B"/>
                </a:solidFill>
              </a:rPr>
              <a:t>Your standards.</a:t>
            </a:r>
          </a:p>
          <a:p xmlns:a="http://schemas.openxmlformats.org/drawingml/2006/main">
            <a:pPr algn="l">
              <a:buNone/>
              <a:defRPr sz="2325" b="1" i="0">
                <a:solidFill>
                  <a:srgbClr val="B35A2B"/>
                </a:solidFill>
              </a:defRPr>
            </a:pPr>
            <a:r>
              <a:rPr sz="2325" b="1" i="0">
                <a:solidFill>
                  <a:srgbClr val="B35A2B"/>
                </a:solidFill>
              </a:rPr>
              <a:t>Your voice.</a:t>
            </a:r>
          </a:p>
        </p:txBody>
      </p:sp>
      <p:sp>
        <p:nvSpPr>
          <p:cNvPr id="6" name="page">
            <a:extLst xmlns:a="http://schemas.openxmlformats.org/drawingml/2006/main">
              <a:ext uri="{FF2B5EF4-FFF2-40B4-BE49-F238E27FC236}">
                <a16:creationId xmlns:a16="http://schemas.microsoft.com/office/drawing/2014/main" id="{E21B831E-F3FC-4530-B8F8-108884FEAC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0" y="9620250"/>
            <a:ext cx="66675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r">
              <a:buNone/>
              <a:defRPr sz="975" b="0" i="0">
                <a:solidFill>
                  <a:srgbClr val="14243D"/>
                </a:solidFill>
              </a:defRPr>
            </a:pPr>
            <a:r>
              <a:rPr sz="975" b="0" i="0">
                <a:solidFill>
                  <a:srgbClr val="14243D"/>
                </a:solidFill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998733145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F1EEE8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eyebrow">
            <a:extLst xmlns:a="http://schemas.openxmlformats.org/drawingml/2006/main">
              <a:ext uri="{FF2B5EF4-FFF2-40B4-BE49-F238E27FC236}">
                <a16:creationId xmlns:a16="http://schemas.microsoft.com/office/drawing/2014/main" id="{899A49ED-580C-4058-84CE-F78C8A74CF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590550"/>
            <a:ext cx="590550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buNone/>
              <a:defRPr sz="1500" b="1" i="0">
                <a:solidFill>
                  <a:srgbClr val="14243D"/>
                </a:solidFill>
              </a:defRPr>
            </a:pPr>
            <a:r>
              <a:rPr sz="1500" b="1" i="0">
                <a:solidFill>
                  <a:srgbClr val="14243D"/>
                </a:solidFill>
              </a:rPr>
              <a:t>ONE CONNECTED SETUP</a:t>
            </a:r>
          </a:p>
        </p:txBody>
      </p:sp>
      <p:sp>
        <p:nvSpPr>
          <p:cNvPr id="2" name="title">
            <a:extLst xmlns:a="http://schemas.openxmlformats.org/drawingml/2006/main">
              <a:ext uri="{FF2B5EF4-FFF2-40B4-BE49-F238E27FC236}">
                <a16:creationId xmlns:a16="http://schemas.microsoft.com/office/drawing/2014/main" id="{35B7B872-EB1C-4455-9D2C-117EE4CF76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381125"/>
            <a:ext cx="9906000" cy="1000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buNone/>
              <a:defRPr sz="4350" b="0" i="0">
                <a:solidFill>
                  <a:srgbClr val="14243D"/>
                </a:solidFill>
              </a:defRPr>
            </a:pPr>
            <a:r>
              <a:rPr sz="4350" b="0" i="0">
                <a:solidFill>
                  <a:srgbClr val="14243D"/>
                </a:solidFill>
              </a:rPr>
              <a:t>From blank workspace to useful work,</a:t>
            </a:r>
          </a:p>
          <a:p xmlns:a="http://schemas.openxmlformats.org/drawingml/2006/main">
            <a:pPr algn="l">
              <a:buNone/>
              <a:defRPr sz="4350" b="0" i="0">
                <a:solidFill>
                  <a:srgbClr val="14243D"/>
                </a:solidFill>
              </a:defRPr>
            </a:pPr>
            <a:r>
              <a:rPr sz="4350" b="0" i="0">
                <a:solidFill>
                  <a:srgbClr val="14243D"/>
                </a:solidFill>
              </a:rPr>
              <a:t>in one flow.</a:t>
            </a:r>
          </a:p>
        </p:txBody>
      </p:sp>
      <p:pic>
        <p:nvPicPr>
          <p:cNvPr id="1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f61d9a47974467d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 flipH="0" flipV="0">
            <a:off x="9048750" y="2524125"/>
            <a:ext cx="8096250" cy="6191250"/>
          </a:xfrm>
          <a:prstGeom xmlns:a="http://schemas.openxmlformats.org/drawingml/2006/main" prst="rect">
            <a:avLst/>
          </a:prstGeom>
        </p:spPr>
      </p:pic>
      <p:sp>
        <p:nvSpPr>
          <p:cNvPr id="4" name="num0">
            <a:extLst xmlns:a="http://schemas.openxmlformats.org/drawingml/2006/main">
              <a:ext uri="{FF2B5EF4-FFF2-40B4-BE49-F238E27FC236}">
                <a16:creationId xmlns:a16="http://schemas.microsoft.com/office/drawing/2014/main" id="{4FF401EF-2166-41A5-98DF-6CE86D5ADF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3143250"/>
            <a:ext cx="66675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buNone/>
              <a:defRPr sz="1650" b="1" i="0">
                <a:solidFill>
                  <a:srgbClr val="B35A2B"/>
                </a:solidFill>
              </a:defRPr>
            </a:pPr>
            <a:r>
              <a:rPr sz="1650" b="1" i="0">
                <a:solidFill>
                  <a:srgbClr val="B35A2B"/>
                </a:solidFill>
              </a:rPr>
              <a:t>01</a:t>
            </a:r>
          </a:p>
        </p:txBody>
      </p:sp>
      <p:sp>
        <p:nvSpPr>
          <p:cNvPr id="5" name="head0">
            <a:extLst xmlns:a="http://schemas.openxmlformats.org/drawingml/2006/main">
              <a:ext uri="{FF2B5EF4-FFF2-40B4-BE49-F238E27FC236}">
                <a16:creationId xmlns:a16="http://schemas.microsoft.com/office/drawing/2014/main" id="{2C2F8F6B-267F-4653-B333-DE5ADA267B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66875" y="3105150"/>
            <a:ext cx="57150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buNone/>
              <a:defRPr sz="2175" b="1" i="0">
                <a:solidFill>
                  <a:srgbClr val="14243D"/>
                </a:solidFill>
              </a:defRPr>
            </a:pPr>
            <a:r>
              <a:rPr sz="2175" b="1" i="0">
                <a:solidFill>
                  <a:srgbClr val="14243D"/>
                </a:solidFill>
              </a:rPr>
              <a:t>Setup interview</a:t>
            </a:r>
          </a:p>
        </p:txBody>
      </p:sp>
      <p:sp>
        <p:nvSpPr>
          <p:cNvPr id="6" name="copy0">
            <a:extLst xmlns:a="http://schemas.openxmlformats.org/drawingml/2006/main">
              <a:ext uri="{FF2B5EF4-FFF2-40B4-BE49-F238E27FC236}">
                <a16:creationId xmlns:a16="http://schemas.microsoft.com/office/drawing/2014/main" id="{3C2E87E2-80F7-4F5B-BC4E-D871E7E817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66875" y="3600450"/>
            <a:ext cx="59055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buNone/>
              <a:defRPr sz="1725" b="0" i="0">
                <a:solidFill>
                  <a:srgbClr val="475569"/>
                </a:solidFill>
              </a:defRPr>
            </a:pPr>
            <a:r>
              <a:rPr sz="1725" b="0" i="0">
                <a:solidFill>
                  <a:srgbClr val="475569"/>
                </a:solidFill>
              </a:rPr>
              <a:t>Captures who you are and how you work.</a:t>
            </a:r>
          </a:p>
        </p:txBody>
      </p:sp>
      <p:sp>
        <p:nvSpPr>
          <p:cNvPr id="7" name="num1">
            <a:extLst xmlns:a="http://schemas.openxmlformats.org/drawingml/2006/main">
              <a:ext uri="{FF2B5EF4-FFF2-40B4-BE49-F238E27FC236}">
                <a16:creationId xmlns:a16="http://schemas.microsoft.com/office/drawing/2014/main" id="{78B0952D-54B8-4FA8-B9B7-AD93889D20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4953000"/>
            <a:ext cx="66675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buNone/>
              <a:defRPr sz="1650" b="1" i="0">
                <a:solidFill>
                  <a:srgbClr val="B35A2B"/>
                </a:solidFill>
              </a:defRPr>
            </a:pPr>
            <a:r>
              <a:rPr sz="1650" b="1" i="0">
                <a:solidFill>
                  <a:srgbClr val="B35A2B"/>
                </a:solidFill>
              </a:rPr>
              <a:t>02</a:t>
            </a:r>
          </a:p>
        </p:txBody>
      </p:sp>
      <p:sp>
        <p:nvSpPr>
          <p:cNvPr id="8" name="head1">
            <a:extLst xmlns:a="http://schemas.openxmlformats.org/drawingml/2006/main">
              <a:ext uri="{FF2B5EF4-FFF2-40B4-BE49-F238E27FC236}">
                <a16:creationId xmlns:a16="http://schemas.microsoft.com/office/drawing/2014/main" id="{546B24C7-F97B-469E-BB64-CA50E945A7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66875" y="4914900"/>
            <a:ext cx="57150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buNone/>
              <a:defRPr sz="2175" b="1" i="0">
                <a:solidFill>
                  <a:srgbClr val="14243D"/>
                </a:solidFill>
              </a:defRPr>
            </a:pPr>
            <a:r>
              <a:rPr sz="2175" b="1" i="0">
                <a:solidFill>
                  <a:srgbClr val="14243D"/>
                </a:solidFill>
              </a:rPr>
              <a:t>Skills plan</a:t>
            </a:r>
          </a:p>
        </p:txBody>
      </p:sp>
      <p:sp>
        <p:nvSpPr>
          <p:cNvPr id="9" name="copy1">
            <a:extLst xmlns:a="http://schemas.openxmlformats.org/drawingml/2006/main">
              <a:ext uri="{FF2B5EF4-FFF2-40B4-BE49-F238E27FC236}">
                <a16:creationId xmlns:a16="http://schemas.microsoft.com/office/drawing/2014/main" id="{EBC05E81-75E4-46DF-8317-4375B324B5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66875" y="5410200"/>
            <a:ext cx="59055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buNone/>
              <a:defRPr sz="1725" b="0" i="0">
                <a:solidFill>
                  <a:srgbClr val="475569"/>
                </a:solidFill>
              </a:defRPr>
            </a:pPr>
            <a:r>
              <a:rPr sz="1725" b="0" i="0">
                <a:solidFill>
                  <a:srgbClr val="475569"/>
                </a:solidFill>
              </a:rPr>
              <a:t>Build or skip each recommended capability.</a:t>
            </a:r>
          </a:p>
        </p:txBody>
      </p:sp>
      <p:sp>
        <p:nvSpPr>
          <p:cNvPr id="10" name="num2">
            <a:extLst xmlns:a="http://schemas.openxmlformats.org/drawingml/2006/main">
              <a:ext uri="{FF2B5EF4-FFF2-40B4-BE49-F238E27FC236}">
                <a16:creationId xmlns:a16="http://schemas.microsoft.com/office/drawing/2014/main" id="{39ABAC04-DAAA-4E68-A32C-DD0B935F0E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6762750"/>
            <a:ext cx="66675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buNone/>
              <a:defRPr sz="1650" b="1" i="0">
                <a:solidFill>
                  <a:srgbClr val="B35A2B"/>
                </a:solidFill>
              </a:defRPr>
            </a:pPr>
            <a:r>
              <a:rPr sz="1650" b="1" i="0">
                <a:solidFill>
                  <a:srgbClr val="B35A2B"/>
                </a:solidFill>
              </a:rPr>
              <a:t>03</a:t>
            </a:r>
          </a:p>
        </p:txBody>
      </p:sp>
      <p:sp>
        <p:nvSpPr>
          <p:cNvPr id="11" name="head2">
            <a:extLst xmlns:a="http://schemas.openxmlformats.org/drawingml/2006/main">
              <a:ext uri="{FF2B5EF4-FFF2-40B4-BE49-F238E27FC236}">
                <a16:creationId xmlns:a16="http://schemas.microsoft.com/office/drawing/2014/main" id="{64F30393-BF15-400C-8A7F-6F25B7707F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66875" y="6724650"/>
            <a:ext cx="57150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buNone/>
              <a:defRPr sz="2175" b="1" i="0">
                <a:solidFill>
                  <a:srgbClr val="14243D"/>
                </a:solidFill>
              </a:defRPr>
            </a:pPr>
            <a:r>
              <a:rPr sz="2175" b="1" i="0">
                <a:solidFill>
                  <a:srgbClr val="14243D"/>
                </a:solidFill>
              </a:rPr>
              <a:t>First Cowork project</a:t>
            </a:r>
          </a:p>
        </p:txBody>
      </p:sp>
      <p:sp>
        <p:nvSpPr>
          <p:cNvPr id="12" name="copy2">
            <a:extLst xmlns:a="http://schemas.openxmlformats.org/drawingml/2006/main">
              <a:ext uri="{FF2B5EF4-FFF2-40B4-BE49-F238E27FC236}">
                <a16:creationId xmlns:a16="http://schemas.microsoft.com/office/drawing/2014/main" id="{43C78720-4145-48AA-9C10-813DD1B5FC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66875" y="7219950"/>
            <a:ext cx="59055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buNone/>
              <a:defRPr sz="1725" b="0" i="0">
                <a:solidFill>
                  <a:srgbClr val="475569"/>
                </a:solidFill>
              </a:defRPr>
            </a:pPr>
            <a:r>
              <a:rPr sz="1725" b="0" i="0">
                <a:solidFill>
                  <a:srgbClr val="475569"/>
                </a:solidFill>
              </a:rPr>
              <a:t>Turn real files into a finished deliverable.</a:t>
            </a:r>
          </a:p>
        </p:txBody>
      </p:sp>
      <p:sp>
        <p:nvSpPr>
          <p:cNvPr id="13" name="page">
            <a:extLst xmlns:a="http://schemas.openxmlformats.org/drawingml/2006/main">
              <a:ext uri="{FF2B5EF4-FFF2-40B4-BE49-F238E27FC236}">
                <a16:creationId xmlns:a16="http://schemas.microsoft.com/office/drawing/2014/main" id="{5C5686AC-2FCA-4E31-B370-0EED4A21FC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0" y="9620250"/>
            <a:ext cx="66675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r">
              <a:buNone/>
              <a:defRPr sz="975" b="0" i="0">
                <a:solidFill>
                  <a:srgbClr val="14243D"/>
                </a:solidFill>
              </a:defRPr>
            </a:pPr>
            <a:r>
              <a:rPr sz="975" b="0" i="0">
                <a:solidFill>
                  <a:srgbClr val="14243D"/>
                </a:solidFill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448260850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14243D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9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a610bc1699f4946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 flipH="0" flipV="0">
            <a:off x="0" y="0"/>
            <a:ext cx="18288000" cy="10287000"/>
          </a:xfrm>
          <a:prstGeom xmlns:a="http://schemas.openxmlformats.org/drawingml/2006/main" prst="rect">
            <a:avLst/>
          </a:prstGeom>
        </p:spPr>
      </p:pic>
      <p:sp>
        <p:nvSpPr>
          <p:cNvPr id="2" name="left-panel">
            <a:extLst xmlns:a="http://schemas.openxmlformats.org/drawingml/2006/main">
              <a:ext uri="{FF2B5EF4-FFF2-40B4-BE49-F238E27FC236}">
                <a16:creationId xmlns:a16="http://schemas.microsoft.com/office/drawing/2014/main" id="{BB78BFC2-2BD4-403F-B7EE-03B7E2298A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8572500" cy="10287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243D"/>
          </a:solidFill>
          <a:ln xmlns:a="http://schemas.openxmlformats.org/drawingml/2006/main" w="0">
            <a:noFill/>
          </a:ln>
        </p:spPr>
      </p:sp>
      <p:sp>
        <p:nvSpPr>
          <p:cNvPr id="3" name="eyebrow">
            <a:extLst xmlns:a="http://schemas.openxmlformats.org/drawingml/2006/main">
              <a:ext uri="{FF2B5EF4-FFF2-40B4-BE49-F238E27FC236}">
                <a16:creationId xmlns:a16="http://schemas.microsoft.com/office/drawing/2014/main" id="{FD7D0A75-A66E-4367-81A3-531A8F1397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552450"/>
            <a:ext cx="590550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buNone/>
              <a:defRPr sz="1500" b="1" i="0">
                <a:solidFill>
                  <a:srgbClr val="F1EEE8"/>
                </a:solidFill>
              </a:defRPr>
            </a:pPr>
            <a:r>
              <a:rPr sz="1500" b="1" i="0">
                <a:solidFill>
                  <a:srgbClr val="F1EEE8"/>
                </a:solidFill>
              </a:rPr>
              <a:t>CLAUDE ONBOARDING KIT</a:t>
            </a:r>
          </a:p>
        </p:txBody>
      </p:sp>
      <p:sp>
        <p:nvSpPr>
          <p:cNvPr id="4" name="title">
            <a:extLst xmlns:a="http://schemas.openxmlformats.org/drawingml/2006/main">
              <a:ext uri="{FF2B5EF4-FFF2-40B4-BE49-F238E27FC236}">
                <a16:creationId xmlns:a16="http://schemas.microsoft.com/office/drawing/2014/main" id="{B8CA7667-2A73-4BDB-B9F2-145861A7EE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428875"/>
            <a:ext cx="7239000" cy="2000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buNone/>
              <a:defRPr sz="4800" b="0" i="0">
                <a:solidFill>
                  <a:srgbClr val="F1EEE8"/>
                </a:solidFill>
              </a:defRPr>
            </a:pPr>
            <a:r>
              <a:rPr sz="4800" b="0" i="0">
                <a:solidFill>
                  <a:srgbClr val="F1EEE8"/>
                </a:solidFill>
              </a:rPr>
              <a:t>A better setup</a:t>
            </a:r>
          </a:p>
          <a:p xmlns:a="http://schemas.openxmlformats.org/drawingml/2006/main">
            <a:pPr algn="l">
              <a:buNone/>
              <a:defRPr sz="4800" b="0" i="0">
                <a:solidFill>
                  <a:srgbClr val="F1EEE8"/>
                </a:solidFill>
              </a:defRPr>
            </a:pPr>
            <a:r>
              <a:rPr sz="4800" b="0" i="0">
                <a:solidFill>
                  <a:srgbClr val="F1EEE8"/>
                </a:solidFill>
              </a:rPr>
              <a:t>becomes a better working habit.</a:t>
            </a:r>
          </a:p>
        </p:txBody>
      </p:sp>
      <p:sp>
        <p:nvSpPr>
          <p:cNvPr id="5" name="body">
            <a:extLst xmlns:a="http://schemas.openxmlformats.org/drawingml/2006/main">
              <a:ext uri="{FF2B5EF4-FFF2-40B4-BE49-F238E27FC236}">
                <a16:creationId xmlns:a16="http://schemas.microsoft.com/office/drawing/2014/main" id="{29E4BEC2-9325-48CF-927F-FB716E8963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5334000"/>
            <a:ext cx="6477000" cy="1619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buNone/>
              <a:defRPr sz="2250" b="0" i="0">
                <a:solidFill>
                  <a:srgbClr val="D8D3CA"/>
                </a:solidFill>
              </a:defRPr>
            </a:pPr>
            <a:r>
              <a:rPr sz="2250" b="0" i="0">
                <a:solidFill>
                  <a:srgbClr val="D8D3CA"/>
                </a:solidFill>
              </a:rPr>
              <a:t>Built for people who want Claude to understand their work, use the right tools and produce something genuinely useful from day one.</a:t>
            </a:r>
          </a:p>
        </p:txBody>
      </p:sp>
      <p:sp>
        <p:nvSpPr>
          <p:cNvPr id="6" name="url">
            <a:extLst xmlns:a="http://schemas.openxmlformats.org/drawingml/2006/main">
              <a:ext uri="{FF2B5EF4-FFF2-40B4-BE49-F238E27FC236}">
                <a16:creationId xmlns:a16="http://schemas.microsoft.com/office/drawing/2014/main" id="{36ED451F-9D6C-47C7-A005-93B8E41DD0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8001000"/>
            <a:ext cx="40957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l">
              <a:buNone/>
              <a:defRPr sz="2250" b="1" i="0">
                <a:solidFill>
                  <a:srgbClr val="D88A52"/>
                </a:solidFill>
              </a:defRPr>
            </a:pPr>
            <a:r>
              <a:rPr sz="2250" b="1" i="0">
                <a:solidFill>
                  <a:srgbClr val="D88A52"/>
                </a:solidFill>
              </a:rPr>
              <a:t>Stuart Digital</a:t>
            </a:r>
          </a:p>
        </p:txBody>
      </p:sp>
      <p:sp>
        <p:nvSpPr>
          <p:cNvPr id="7" name="page">
            <a:extLst xmlns:a="http://schemas.openxmlformats.org/drawingml/2006/main">
              <a:ext uri="{FF2B5EF4-FFF2-40B4-BE49-F238E27FC236}">
                <a16:creationId xmlns:a16="http://schemas.microsoft.com/office/drawing/2014/main" id="{D02E86E2-F9EB-4349-9E8B-A51EEAFD65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0" y="9620250"/>
            <a:ext cx="66675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</a:ln>
        </p:spPr>
        <p:txBody>
          <a:bodyPr xmlns:a="http://schemas.openxmlformats.org/drawingml/2006/main" anchor="t"/>
          <a:lstStyle xmlns:a="http://schemas.openxmlformats.org/drawingml/2006/main"/>
          <a:p xmlns:a="http://schemas.openxmlformats.org/drawingml/2006/main">
            <a:pPr algn="r">
              <a:buNone/>
              <a:defRPr sz="975" b="0" i="0">
                <a:solidFill>
                  <a:srgbClr val="F1EEE8"/>
                </a:solidFill>
              </a:defRPr>
            </a:pPr>
            <a:r>
              <a:rPr sz="975" b="0" i="0">
                <a:solidFill>
                  <a:srgbClr val="F1EEE8"/>
                </a:solidFill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760411265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2026-07-12T14:32:29.6320000Z</dcterms:created>
  <dcterms:modified xsi:type="dcterms:W3CDTF">2026-07-12T14:32:29.6320000Z</dcterms:modified>
</coreProperties>
</file>