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8A6D3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8A6D34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C2A8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C2A8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FE6D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C2A8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C2A8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8A6D34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8A6D34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8A6D34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8A6D34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8A6D34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C2A878"/>
          </a:xfrm>
          <a:prstGeom prst="rect">
            <a:avLst/>
          </a:prstGeom>
          <a:solidFill>
            <a:srgbClr val="8A6D34"/>
          </a:solidFill>
          <a:ln/>
        </p:spPr>
      </p:sp>
      <p:sp>
        <p:nvSpPr>
          <p:cNvPr id="3" name="Text 1"/>
          <p:cNvSpPr/>
          <p:nvPr/>
        </p:nvSpPr>
        <p:spPr>
          <a:xfrm>
            <a:off x="8A6D34" y="0"/>
            <a:ext cx="5486400" cy="C2A8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ORGANISATIONAL CHART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846320" y="0"/>
            <a:ext cx="3840480" cy="C2A878"/>
          </a:xfrm>
          <a:prstGeom prst="rect">
            <a:avLst/>
          </a:prstGeom>
          <a:noFill/>
          <a:ln/>
        </p:spPr>
        <p:txBody>
          <a:bodyPr wrap="square" lIns="0" tIns="0" rIns="635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Northgate Retail Centre  |  Retail + Mixed-Use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566160" y="822960"/>
            <a:ext cx="2011680" cy="8A6D34"/>
          </a:xfrm>
          <a:prstGeom prst="roundRect">
            <a:avLst>
              <a:gd name="adj" fmla="val 8000"/>
            </a:avLst>
          </a:prstGeom>
          <a:solidFill>
            <a:srgbClr val="8A6D34"/>
          </a:solidFill>
          <a:ln/>
          <a:effectLst>
            <a:outerShdw sx="100000" sy="100000" kx="0" ky="0" algn="bl" rotWithShape="0" blurRad="38100" dist="12700" dir="16200000">
              <a:srgbClr val="CBD5E0">
                <a:alpha val="4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566160" y="850392"/>
            <a:ext cx="201168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MERIDIAN LAND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566160" y="1033272"/>
            <a:ext cx="201168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/ Developer</a:t>
            </a:r>
            <a:endParaRPr lang="en-US" sz="600" dirty="0"/>
          </a:p>
        </p:txBody>
      </p:sp>
      <p:sp>
        <p:nvSpPr>
          <p:cNvPr id="8" name="Shape 6"/>
          <p:cNvSpPr/>
          <p:nvPr/>
        </p:nvSpPr>
        <p:spPr>
          <a:xfrm>
            <a:off x="4572000" y="1280160"/>
            <a:ext cx="0" cy="320040"/>
          </a:xfrm>
          <a:prstGeom prst="line">
            <a:avLst/>
          </a:prstGeom>
          <a:noFill/>
          <a:ln w="15240">
            <a:solidFill>
              <a:srgbClr val="C2A87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474720" y="1600200"/>
            <a:ext cx="2194560" cy="8A6D34"/>
          </a:xfrm>
          <a:prstGeom prst="roundRect">
            <a:avLst>
              <a:gd name="adj" fmla="val 8000"/>
            </a:avLst>
          </a:prstGeom>
          <a:solidFill>
            <a:srgbClr val="8A6D34"/>
          </a:solidFill>
          <a:ln/>
          <a:effectLst>
            <a:outerShdw sx="100000" sy="100000" kx="0" ky="0" algn="bl" rotWithShape="0" blurRad="38100" dist="12700" dir="16200000">
              <a:srgbClr val="CBD5E0">
                <a:alpha val="4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474720" y="1627632"/>
            <a:ext cx="219456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DANIEL CROSS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474720" y="1810512"/>
            <a:ext cx="219456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EFE6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Director  ·  Apex Project Management</a:t>
            </a:r>
            <a:endParaRPr lang="en-US" sz="600" dirty="0"/>
          </a:p>
        </p:txBody>
      </p:sp>
      <p:sp>
        <p:nvSpPr>
          <p:cNvPr id="12" name="Shape 10"/>
          <p:cNvSpPr/>
          <p:nvPr/>
        </p:nvSpPr>
        <p:spPr>
          <a:xfrm>
            <a:off x="4572000" y="2057400"/>
            <a:ext cx="0" cy="182880"/>
          </a:xfrm>
          <a:prstGeom prst="line">
            <a:avLst/>
          </a:prstGeom>
          <a:noFill/>
          <a:ln w="15240">
            <a:solidFill>
              <a:srgbClr val="C2A87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834640" y="2240280"/>
            <a:ext cx="3474720" cy="0"/>
          </a:xfrm>
          <a:prstGeom prst="line">
            <a:avLst/>
          </a:prstGeom>
          <a:noFill/>
          <a:ln w="15240">
            <a:solidFill>
              <a:srgbClr val="C2A87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834640" y="2240280"/>
            <a:ext cx="0" cy="182880"/>
          </a:xfrm>
          <a:prstGeom prst="line">
            <a:avLst/>
          </a:prstGeom>
          <a:noFill/>
          <a:ln w="15240">
            <a:solidFill>
              <a:srgbClr val="C2A87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09360" y="2240280"/>
            <a:ext cx="0" cy="182880"/>
          </a:xfrm>
          <a:prstGeom prst="line">
            <a:avLst/>
          </a:prstGeom>
          <a:noFill/>
          <a:ln w="15240">
            <a:solidFill>
              <a:srgbClr val="C2A87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828800" y="2423160"/>
            <a:ext cx="2011680" cy="402336"/>
          </a:xfrm>
          <a:prstGeom prst="roundRect">
            <a:avLst>
              <a:gd name="adj" fmla="val 9091"/>
            </a:avLst>
          </a:prstGeom>
          <a:solidFill>
            <a:srgbClr val="8A6D34"/>
          </a:solidFill>
          <a:ln/>
          <a:effectLst>
            <a:outerShdw sx="100000" sy="100000" kx="0" ky="0" algn="bl" rotWithShape="0" blurRad="38100" dist="12700" dir="16200000">
              <a:srgbClr val="CBD5E0">
                <a:alpha val="4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828800" y="245059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 SANTOS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828800" y="2608235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EFE6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Manager  ·  Apex PM</a:t>
            </a:r>
            <a:endParaRPr lang="en-US" sz="600" dirty="0"/>
          </a:p>
        </p:txBody>
      </p:sp>
      <p:sp>
        <p:nvSpPr>
          <p:cNvPr id="19" name="Shape 17"/>
          <p:cNvSpPr/>
          <p:nvPr/>
        </p:nvSpPr>
        <p:spPr>
          <a:xfrm>
            <a:off x="5303520" y="2423160"/>
            <a:ext cx="2011680" cy="402336"/>
          </a:xfrm>
          <a:prstGeom prst="roundRect">
            <a:avLst>
              <a:gd name="adj" fmla="val 9091"/>
            </a:avLst>
          </a:prstGeom>
          <a:solidFill>
            <a:srgbClr val="8A6D34"/>
          </a:solidFill>
          <a:ln/>
          <a:effectLst>
            <a:outerShdw sx="100000" sy="100000" kx="0" ky="0" algn="bl" rotWithShape="0" blurRad="38100" dist="12700" dir="16200000">
              <a:srgbClr val="CBD5E0">
                <a:alpha val="4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303520" y="245059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JAMES OKAFOR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303520" y="2608235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EFE6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Manager  ·  Apex PM</a:t>
            </a:r>
            <a:endParaRPr lang="en-US" sz="600" dirty="0"/>
          </a:p>
        </p:txBody>
      </p:sp>
      <p:sp>
        <p:nvSpPr>
          <p:cNvPr id="22" name="Shape 20"/>
          <p:cNvSpPr/>
          <p:nvPr/>
        </p:nvSpPr>
        <p:spPr>
          <a:xfrm>
            <a:off x="2834640" y="2825496"/>
            <a:ext cx="0" cy="384048"/>
          </a:xfrm>
          <a:prstGeom prst="line">
            <a:avLst/>
          </a:prstGeom>
          <a:noFill/>
          <a:ln w="15240">
            <a:solidFill>
              <a:srgbClr val="8A6D34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731520" y="3209544"/>
            <a:ext cx="3840480" cy="0"/>
          </a:xfrm>
          <a:prstGeom prst="line">
            <a:avLst/>
          </a:prstGeom>
          <a:noFill/>
          <a:ln w="15240">
            <a:solidFill>
              <a:srgbClr val="8A6D34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731520" y="3209544"/>
            <a:ext cx="0" cy="8A6D34"/>
          </a:xfrm>
          <a:prstGeom prst="line">
            <a:avLst/>
          </a:prstGeom>
          <a:noFill/>
          <a:ln w="15240">
            <a:solidFill>
              <a:srgbClr val="8A6D34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8A6D34" y="3337560"/>
            <a:ext cx="1188720" cy="384048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8A6D34"/>
            </a:solidFill>
            <a:prstDash val="solid"/>
          </a:ln>
          <a:effectLst>
            <a:outerShdw sx="100000" sy="100000" kx="0" ky="0" algn="bl" rotWithShape="0" blurRad="25400" dist="12700" dir="16200000">
              <a:srgbClr val="CBD5E0">
                <a:alpha val="2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8A6D34" y="3355848"/>
            <a:ext cx="11887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 ARC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8A6D34" y="3514222"/>
            <a:ext cx="11887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</a:t>
            </a:r>
            <a:endParaRPr lang="en-US" sz="550" dirty="0"/>
          </a:p>
        </p:txBody>
      </p:sp>
      <p:sp>
        <p:nvSpPr>
          <p:cNvPr id="28" name="Shape 26"/>
          <p:cNvSpPr/>
          <p:nvPr/>
        </p:nvSpPr>
        <p:spPr>
          <a:xfrm>
            <a:off x="2011680" y="3209544"/>
            <a:ext cx="0" cy="8A6D34"/>
          </a:xfrm>
          <a:prstGeom prst="line">
            <a:avLst/>
          </a:prstGeom>
          <a:noFill/>
          <a:ln w="15240">
            <a:solidFill>
              <a:srgbClr val="8A6D34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1417320" y="3337560"/>
            <a:ext cx="1188720" cy="384048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8A6D34"/>
            </a:solidFill>
            <a:prstDash val="solid"/>
          </a:ln>
          <a:effectLst>
            <a:outerShdw sx="100000" sy="100000" kx="0" ky="0" algn="bl" rotWithShape="0" blurRad="25400" dist="12700" dir="16200000">
              <a:srgbClr val="CBD5E0">
                <a:alpha val="2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1417320" y="3355848"/>
            <a:ext cx="11887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FORMWORKS ENG.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1417320" y="3514222"/>
            <a:ext cx="11887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</a:t>
            </a:r>
            <a:endParaRPr lang="en-US" sz="550" dirty="0"/>
          </a:p>
        </p:txBody>
      </p:sp>
      <p:sp>
        <p:nvSpPr>
          <p:cNvPr id="32" name="Shape 30"/>
          <p:cNvSpPr/>
          <p:nvPr/>
        </p:nvSpPr>
        <p:spPr>
          <a:xfrm>
            <a:off x="3291840" y="3209544"/>
            <a:ext cx="0" cy="8A6D34"/>
          </a:xfrm>
          <a:prstGeom prst="line">
            <a:avLst/>
          </a:prstGeom>
          <a:noFill/>
          <a:ln w="15240">
            <a:solidFill>
              <a:srgbClr val="8A6D34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2697480" y="3337560"/>
            <a:ext cx="1188720" cy="384048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8A6D34"/>
            </a:solidFill>
            <a:prstDash val="solid"/>
          </a:ln>
          <a:effectLst>
            <a:outerShdw sx="100000" sy="100000" kx="0" ky="0" algn="bl" rotWithShape="0" blurRad="25400" dist="12700" dir="16200000">
              <a:srgbClr val="CBD5E0">
                <a:alpha val="20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2697480" y="3355848"/>
            <a:ext cx="11887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SYSTEMS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2697480" y="3514222"/>
            <a:ext cx="11887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MEP</a:t>
            </a:r>
            <a:endParaRPr lang="en-US" sz="550" dirty="0"/>
          </a:p>
        </p:txBody>
      </p:sp>
      <p:sp>
        <p:nvSpPr>
          <p:cNvPr id="36" name="Shape 34"/>
          <p:cNvSpPr/>
          <p:nvPr/>
        </p:nvSpPr>
        <p:spPr>
          <a:xfrm>
            <a:off x="4572000" y="3209544"/>
            <a:ext cx="0" cy="8A6D34"/>
          </a:xfrm>
          <a:prstGeom prst="line">
            <a:avLst/>
          </a:prstGeom>
          <a:noFill/>
          <a:ln w="15240">
            <a:solidFill>
              <a:srgbClr val="8A6D34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3977640" y="3337560"/>
            <a:ext cx="1188720" cy="384048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8A6D34"/>
            </a:solidFill>
            <a:prstDash val="solid"/>
          </a:ln>
          <a:effectLst>
            <a:outerShdw sx="100000" sy="100000" kx="0" ky="0" algn="bl" rotWithShape="0" blurRad="25400" dist="12700" dir="16200000">
              <a:srgbClr val="CBD5E0">
                <a:alpha val="2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3977640" y="3355848"/>
            <a:ext cx="11887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BUREAU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3977640" y="3514222"/>
            <a:ext cx="11887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Quantity Surveyor</a:t>
            </a:r>
            <a:endParaRPr lang="en-US" sz="550" dirty="0"/>
          </a:p>
        </p:txBody>
      </p:sp>
      <p:sp>
        <p:nvSpPr>
          <p:cNvPr id="40" name="Shape 38"/>
          <p:cNvSpPr/>
          <p:nvPr/>
        </p:nvSpPr>
        <p:spPr>
          <a:xfrm>
            <a:off x="6309360" y="2825496"/>
            <a:ext cx="0" cy="512064"/>
          </a:xfrm>
          <a:prstGeom prst="line">
            <a:avLst/>
          </a:prstGeom>
          <a:noFill/>
          <a:ln w="15240">
            <a:solidFill>
              <a:srgbClr val="B45309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5440680" y="3337560"/>
            <a:ext cx="1737360" cy="384048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B45309"/>
            </a:solidFill>
            <a:prstDash val="solid"/>
          </a:ln>
          <a:effectLst>
            <a:outerShdw sx="100000" sy="100000" kx="0" ky="0" algn="bl" rotWithShape="0" blurRad="25400" dist="12700" dir="16200000">
              <a:srgbClr val="CBD5E0">
                <a:alpha val="20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5440680" y="3355848"/>
            <a:ext cx="173736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CORNERSTONE CONSTRUCTION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5440680" y="3514222"/>
            <a:ext cx="173736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Contractor</a:t>
            </a:r>
            <a:endParaRPr lang="en-US" sz="550" dirty="0"/>
          </a:p>
        </p:txBody>
      </p:sp>
      <p:sp>
        <p:nvSpPr>
          <p:cNvPr id="44" name="Shape 42"/>
          <p:cNvSpPr/>
          <p:nvPr/>
        </p:nvSpPr>
        <p:spPr>
          <a:xfrm>
            <a:off x="8A6D34" y="4160520"/>
            <a:ext cx="8A6D34" cy="8A6D34"/>
          </a:xfrm>
          <a:prstGeom prst="roundRect">
            <a:avLst>
              <a:gd name="adj" fmla="val 14286"/>
            </a:avLst>
          </a:prstGeom>
          <a:solidFill>
            <a:srgbClr val="8A6D34"/>
          </a:solidFill>
          <a:ln/>
        </p:spPr>
      </p:sp>
      <p:sp>
        <p:nvSpPr>
          <p:cNvPr id="45" name="Text 43"/>
          <p:cNvSpPr/>
          <p:nvPr/>
        </p:nvSpPr>
        <p:spPr>
          <a:xfrm>
            <a:off x="621792" y="4155948"/>
            <a:ext cx="137160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</a:t>
            </a:r>
            <a:endParaRPr lang="en-US" sz="650" dirty="0"/>
          </a:p>
        </p:txBody>
      </p:sp>
      <p:sp>
        <p:nvSpPr>
          <p:cNvPr id="46" name="Shape 44"/>
          <p:cNvSpPr/>
          <p:nvPr/>
        </p:nvSpPr>
        <p:spPr>
          <a:xfrm>
            <a:off x="1508760" y="4160520"/>
            <a:ext cx="8A6D34" cy="8A6D34"/>
          </a:xfrm>
          <a:prstGeom prst="roundRect">
            <a:avLst>
              <a:gd name="adj" fmla="val 14286"/>
            </a:avLst>
          </a:prstGeom>
          <a:solidFill>
            <a:srgbClr val="8A6D34"/>
          </a:solidFill>
          <a:ln/>
        </p:spPr>
      </p:sp>
      <p:sp>
        <p:nvSpPr>
          <p:cNvPr id="47" name="Text 45"/>
          <p:cNvSpPr/>
          <p:nvPr/>
        </p:nvSpPr>
        <p:spPr>
          <a:xfrm>
            <a:off x="1673352" y="4155948"/>
            <a:ext cx="137160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Apex PM (internal)</a:t>
            </a:r>
            <a:endParaRPr lang="en-US" sz="650" dirty="0"/>
          </a:p>
        </p:txBody>
      </p:sp>
      <p:sp>
        <p:nvSpPr>
          <p:cNvPr id="48" name="Shape 46"/>
          <p:cNvSpPr/>
          <p:nvPr/>
        </p:nvSpPr>
        <p:spPr>
          <a:xfrm>
            <a:off x="2926080" y="4160520"/>
            <a:ext cx="8A6D34" cy="8A6D34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090672" y="4155948"/>
            <a:ext cx="137160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 (external)</a:t>
            </a:r>
            <a:endParaRPr lang="en-US" sz="650" dirty="0"/>
          </a:p>
        </p:txBody>
      </p:sp>
      <p:sp>
        <p:nvSpPr>
          <p:cNvPr id="50" name="Shape 48"/>
          <p:cNvSpPr/>
          <p:nvPr/>
        </p:nvSpPr>
        <p:spPr>
          <a:xfrm>
            <a:off x="4343400" y="4160520"/>
            <a:ext cx="8A6D34" cy="8A6D34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507992" y="4155948"/>
            <a:ext cx="137160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8A6D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Contractor (external)</a:t>
            </a:r>
            <a:endParaRPr lang="en-US" sz="650" dirty="0"/>
          </a:p>
        </p:txBody>
      </p:sp>
      <p:sp>
        <p:nvSpPr>
          <p:cNvPr id="52" name="Text 50"/>
          <p:cNvSpPr/>
          <p:nvPr/>
        </p:nvSpPr>
        <p:spPr>
          <a:xfrm>
            <a:off x="6400800" y="4155948"/>
            <a:ext cx="256032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C2A8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– –  dashed = external reporting line</a:t>
            </a:r>
            <a:endParaRPr lang="en-US" sz="650" dirty="0"/>
          </a:p>
        </p:txBody>
      </p:sp>
      <p:sp>
        <p:nvSpPr>
          <p:cNvPr id="53" name="Shape 51"/>
          <p:cNvSpPr/>
          <p:nvPr/>
        </p:nvSpPr>
        <p:spPr>
          <a:xfrm>
            <a:off x="0" y="4846320"/>
            <a:ext cx="9144000" cy="27432"/>
          </a:xfrm>
          <a:prstGeom prst="rect">
            <a:avLst/>
          </a:prstGeom>
          <a:solidFill>
            <a:srgbClr val="8A6D34"/>
          </a:solidFill>
          <a:ln/>
        </p:spPr>
      </p:sp>
      <p:sp>
        <p:nvSpPr>
          <p:cNvPr id="54" name="Text 52"/>
          <p:cNvSpPr/>
          <p:nvPr/>
        </p:nvSpPr>
        <p:spPr>
          <a:xfrm>
            <a:off x="8A6D34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2A8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Apex Project Management  |  Northgate Retail Centre  |  Confidential — sample document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A6D34"/>
      </a:dk2>
      <a:lt2>
        <a:srgbClr val="E7E6E6"/>
      </a:lt2>
      <a:accent1>
        <a:srgbClr val="C2A878"/>
      </a:accent1>
      <a:accent2>
        <a:srgbClr val="ED7D31"/>
      </a:accent2>
      <a:accent3>
        <a:srgbClr val="A5A5A5"/>
      </a:accent3>
      <a:accent4>
        <a:srgbClr val="FFC000"/>
      </a:accent4>
      <a:accent5>
        <a:srgbClr val="C2A878"/>
      </a:accent5>
      <a:accent6>
        <a:srgbClr val="C2A878"/>
      </a:accent6>
      <a:hlink>
        <a:srgbClr val="8A6D3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8A6D34"/>
                <a:tint val="67000"/>
              </a:schemeClr>
            </a:gs>
            <a:gs pos="50000">
              <a:schemeClr val="phClr">
                <a:lumMod val="8A6D34"/>
                <a:satMod val="8A6D34"/>
                <a:tint val="73000"/>
              </a:schemeClr>
            </a:gs>
            <a:gs pos="100000">
              <a:schemeClr val="phClr">
                <a:lumMod val="8A6D34"/>
                <a:satMod val="8A6D34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8A6D34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8A6D34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C2A878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Northgate Retail Centre — Project Organisational Chart</dc:title>
  <dc:subject>PptxGenJS Presentation</dc:subject>
  <dc:creator>Apex Project Management</dc:creator>
  <cp:lastModifiedBy>Apex Project Management</cp:lastModifiedBy>
  <cp:revision>1</cp:revision>
  <dcterms:created xsi:type="dcterms:W3CDTF">2026-07-11T15:58:26Z</dcterms:created>
  <dcterms:modified xsi:type="dcterms:W3CDTF">2026-07-11T15:58:26Z</dcterms:modified>
</cp:coreProperties>
</file>