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8A6D3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8A6D34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C2A8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C2A8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FE6D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C2A8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C2A8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8A6D34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8A6D34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8A6D34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8A6D34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8A6D34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8A6D34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F4F7FA"/>
          </a:solidFill>
          <a:ln w="12700">
            <a:solidFill>
              <a:srgbClr val="F4F7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8A6D34" cy="6858000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A6D34" y="3749040"/>
            <a:ext cx="5669280" cy="59436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A6D34" y="2148840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8A6D34"/>
                </a:solidFill>
              </a:rPr>
              <a:t>NORTHGATE RETAIL CENTRE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8A6D34" y="2944368"/>
            <a:ext cx="10515600" cy="C2A8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8A6D34"/>
                </a:solidFill>
              </a:rPr>
              <a:t>CONSTRUCTION MASTER PROGRAMME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8A6D34" y="4160520"/>
            <a:ext cx="108A6D34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3A3A3A"/>
                </a:solidFill>
              </a:rPr>
              <a:t>Baseline Issue  |  Rev 0  |  Progress update — Month 9 of 22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A6D34" y="4553712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A8A8A"/>
                </a:solidFill>
              </a:rPr>
              <a:t>Prepared by:  Daniel Cross  |  Project Director, Apex Project Management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A6D34" y="4846320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A8A8A"/>
                </a:solidFill>
              </a:rPr>
              <a:t>Client / Developer:  Meridian Land        Main Contractor:  Cornerstone Construction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0" y="6492240"/>
            <a:ext cx="12161520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A6D34" y="6492240"/>
            <a:ext cx="1143000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Apex Project Management  |  Construction Management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A6D34" y="50292"/>
            <a:ext cx="502920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50" kern="0" dirty="0">
                <a:solidFill>
                  <a:srgbClr val="8A6D34"/>
                </a:solidFill>
              </a:rPr>
              <a:t>NORTHGATE RETAIL CENTRE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A6D34" y="8A6D34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A6D34"/>
                </a:solidFill>
              </a:rPr>
              <a:t>Master Programme — High Level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8A6D34" y="50292"/>
            <a:ext cx="1170432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spc="50" kern="0" dirty="0">
                <a:solidFill>
                  <a:srgbClr val="8A8A8A"/>
                </a:solidFill>
              </a:rPr>
              <a:t>Page 1 of 3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8A6D34" y="C2A878"/>
            <a:ext cx="11704320" cy="5029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A6D34" y="C2A878"/>
            <a:ext cx="11704320" cy="20117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224528" y="868680"/>
            <a:ext cx="942196" cy="19202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42816" y="868680"/>
            <a:ext cx="9056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Q1  2025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5177310" y="868680"/>
            <a:ext cx="952782" cy="192024"/>
          </a:xfrm>
          <a:prstGeom prst="rect">
            <a:avLst/>
          </a:prstGeom>
          <a:solidFill>
            <a:srgbClr val="E2EBF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195598" y="868680"/>
            <a:ext cx="916206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Q2  2025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6140679" y="868680"/>
            <a:ext cx="963369" cy="19202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58967" y="868680"/>
            <a:ext cx="926793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Q3  2025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7114634" y="868680"/>
            <a:ext cx="963369" cy="192024"/>
          </a:xfrm>
          <a:prstGeom prst="rect">
            <a:avLst/>
          </a:prstGeom>
          <a:solidFill>
            <a:srgbClr val="E2EBF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32922" y="868680"/>
            <a:ext cx="926793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Q4  2025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8088589" y="868680"/>
            <a:ext cx="942196" cy="19202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106877" y="868680"/>
            <a:ext cx="9056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Q1  2026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9041371" y="868680"/>
            <a:ext cx="952782" cy="192024"/>
          </a:xfrm>
          <a:prstGeom prst="rect">
            <a:avLst/>
          </a:prstGeom>
          <a:solidFill>
            <a:srgbClr val="E2EBF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059659" y="868680"/>
            <a:ext cx="916206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Q2  2026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108A6D34" y="868680"/>
            <a:ext cx="963369" cy="19202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8A6D34" y="868680"/>
            <a:ext cx="926793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Q3  2026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10978695" y="868680"/>
            <a:ext cx="963369" cy="192024"/>
          </a:xfrm>
          <a:prstGeom prst="rect">
            <a:avLst/>
          </a:prstGeom>
          <a:solidFill>
            <a:srgbClr val="E2EBF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996983" y="868680"/>
            <a:ext cx="926793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Q4  2026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4222699" y="1243584"/>
            <a:ext cx="3658" cy="5193792"/>
          </a:xfrm>
          <a:prstGeom prst="line">
            <a:avLst/>
          </a:prstGeom>
          <a:noFill/>
          <a:ln w="9525">
            <a:solidFill>
              <a:srgbClr val="EFE6D3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224528" y="1060704"/>
            <a:ext cx="31759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233672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Jan</a:t>
            </a:r>
            <a:endParaRPr lang="en-US" sz="650" dirty="0"/>
          </a:p>
        </p:txBody>
      </p:sp>
      <p:sp>
        <p:nvSpPr>
          <p:cNvPr id="26" name="Shape 24"/>
          <p:cNvSpPr/>
          <p:nvPr/>
        </p:nvSpPr>
        <p:spPr>
          <a:xfrm>
            <a:off x="4550880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847301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849130" y="1060704"/>
            <a:ext cx="31759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58274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Mar</a:t>
            </a:r>
            <a:endParaRPr lang="en-US" sz="650" dirty="0"/>
          </a:p>
        </p:txBody>
      </p:sp>
      <p:sp>
        <p:nvSpPr>
          <p:cNvPr id="30" name="Shape 28"/>
          <p:cNvSpPr/>
          <p:nvPr/>
        </p:nvSpPr>
        <p:spPr>
          <a:xfrm>
            <a:off x="5175481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493075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494904" y="1060704"/>
            <a:ext cx="31759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504048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May</a:t>
            </a:r>
            <a:endParaRPr lang="en-US" sz="650" dirty="0"/>
          </a:p>
        </p:txBody>
      </p:sp>
      <p:sp>
        <p:nvSpPr>
          <p:cNvPr id="34" name="Shape 32"/>
          <p:cNvSpPr/>
          <p:nvPr/>
        </p:nvSpPr>
        <p:spPr>
          <a:xfrm>
            <a:off x="5821256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138850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140679" y="1060704"/>
            <a:ext cx="31759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49823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Jul</a:t>
            </a:r>
            <a:endParaRPr lang="en-US" sz="650" dirty="0"/>
          </a:p>
        </p:txBody>
      </p:sp>
      <p:sp>
        <p:nvSpPr>
          <p:cNvPr id="38" name="Shape 36"/>
          <p:cNvSpPr/>
          <p:nvPr/>
        </p:nvSpPr>
        <p:spPr>
          <a:xfrm>
            <a:off x="6467031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795211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797040" y="1060704"/>
            <a:ext cx="8A6D3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806184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Sept</a:t>
            </a:r>
            <a:endParaRPr lang="en-US" sz="650" dirty="0"/>
          </a:p>
        </p:txBody>
      </p:sp>
      <p:sp>
        <p:nvSpPr>
          <p:cNvPr id="42" name="Shape 40"/>
          <p:cNvSpPr/>
          <p:nvPr/>
        </p:nvSpPr>
        <p:spPr>
          <a:xfrm>
            <a:off x="7112805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440986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7442815" y="1060704"/>
            <a:ext cx="8A6D3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451959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Nov</a:t>
            </a:r>
            <a:endParaRPr lang="en-US" sz="650" dirty="0"/>
          </a:p>
        </p:txBody>
      </p:sp>
      <p:sp>
        <p:nvSpPr>
          <p:cNvPr id="46" name="Shape 44"/>
          <p:cNvSpPr/>
          <p:nvPr/>
        </p:nvSpPr>
        <p:spPr>
          <a:xfrm>
            <a:off x="7758580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8086760" y="1243584"/>
            <a:ext cx="3658" cy="5193792"/>
          </a:xfrm>
          <a:prstGeom prst="line">
            <a:avLst/>
          </a:prstGeom>
          <a:noFill/>
          <a:ln w="9525">
            <a:solidFill>
              <a:srgbClr val="EFE6D3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8088589" y="1060704"/>
            <a:ext cx="31759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8097733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Jan</a:t>
            </a:r>
            <a:endParaRPr lang="en-US" sz="650" dirty="0"/>
          </a:p>
        </p:txBody>
      </p:sp>
      <p:sp>
        <p:nvSpPr>
          <p:cNvPr id="50" name="Shape 48"/>
          <p:cNvSpPr/>
          <p:nvPr/>
        </p:nvSpPr>
        <p:spPr>
          <a:xfrm>
            <a:off x="8414941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8711362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8713191" y="1060704"/>
            <a:ext cx="31759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8722335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Mar</a:t>
            </a:r>
            <a:endParaRPr lang="en-US" sz="650" dirty="0"/>
          </a:p>
        </p:txBody>
      </p:sp>
      <p:sp>
        <p:nvSpPr>
          <p:cNvPr id="54" name="Shape 52"/>
          <p:cNvSpPr/>
          <p:nvPr/>
        </p:nvSpPr>
        <p:spPr>
          <a:xfrm>
            <a:off x="9039543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357137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358966" y="1060704"/>
            <a:ext cx="31759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368110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May</a:t>
            </a:r>
            <a:endParaRPr lang="en-US" sz="650" dirty="0"/>
          </a:p>
        </p:txBody>
      </p:sp>
      <p:sp>
        <p:nvSpPr>
          <p:cNvPr id="58" name="Shape 56"/>
          <p:cNvSpPr/>
          <p:nvPr/>
        </p:nvSpPr>
        <p:spPr>
          <a:xfrm>
            <a:off x="9685317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8A6D34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8A6D34" y="1060704"/>
            <a:ext cx="31759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10013884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Jul</a:t>
            </a:r>
            <a:endParaRPr lang="en-US" sz="650" dirty="0"/>
          </a:p>
        </p:txBody>
      </p:sp>
      <p:sp>
        <p:nvSpPr>
          <p:cNvPr id="62" name="Shape 60"/>
          <p:cNvSpPr/>
          <p:nvPr/>
        </p:nvSpPr>
        <p:spPr>
          <a:xfrm>
            <a:off x="10331092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0C2A878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0661101" y="1060704"/>
            <a:ext cx="8A6D3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10670245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Sept</a:t>
            </a:r>
            <a:endParaRPr lang="en-US" sz="650" dirty="0"/>
          </a:p>
        </p:txBody>
      </p:sp>
      <p:sp>
        <p:nvSpPr>
          <p:cNvPr id="66" name="Shape 64"/>
          <p:cNvSpPr/>
          <p:nvPr/>
        </p:nvSpPr>
        <p:spPr>
          <a:xfrm>
            <a:off x="10976867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118A6D34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118A6D34" y="1060704"/>
            <a:ext cx="8A6D3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118A6D34" y="1060704"/>
            <a:ext cx="8A6D3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Nov</a:t>
            </a:r>
            <a:endParaRPr lang="en-US" sz="650" dirty="0"/>
          </a:p>
        </p:txBody>
      </p:sp>
      <p:sp>
        <p:nvSpPr>
          <p:cNvPr id="70" name="Shape 68"/>
          <p:cNvSpPr/>
          <p:nvPr/>
        </p:nvSpPr>
        <p:spPr>
          <a:xfrm>
            <a:off x="11622641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7165738" y="964692"/>
            <a:ext cx="3658" cy="5472684"/>
          </a:xfrm>
          <a:prstGeom prst="line">
            <a:avLst/>
          </a:prstGeom>
          <a:noFill/>
          <a:ln w="10795">
            <a:solidFill>
              <a:srgbClr val="C0392B"/>
            </a:solidFill>
            <a:prstDash val="sysDash"/>
          </a:ln>
        </p:spPr>
      </p:sp>
      <p:sp>
        <p:nvSpPr>
          <p:cNvPr id="72" name="Text 70"/>
          <p:cNvSpPr/>
          <p:nvPr/>
        </p:nvSpPr>
        <p:spPr>
          <a:xfrm>
            <a:off x="6893246" y="868680"/>
            <a:ext cx="8A6D34" cy="960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50" b="1" dirty="0">
                <a:solidFill>
                  <a:srgbClr val="C0392B"/>
                </a:solidFill>
              </a:rPr>
              <a:t>▼ TODAY</a:t>
            </a:r>
            <a:endParaRPr lang="en-US" sz="550" dirty="0"/>
          </a:p>
        </p:txBody>
      </p:sp>
      <p:sp>
        <p:nvSpPr>
          <p:cNvPr id="73" name="Shape 71"/>
          <p:cNvSpPr/>
          <p:nvPr/>
        </p:nvSpPr>
        <p:spPr>
          <a:xfrm>
            <a:off x="8A6D34" y="868680"/>
            <a:ext cx="3941064" cy="8A6D3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2384755" y="868680"/>
            <a:ext cx="3658" cy="5568696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2860243" y="868680"/>
            <a:ext cx="3658" cy="5568696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3518611" y="868680"/>
            <a:ext cx="3658" cy="5568696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283464" y="868680"/>
            <a:ext cx="2084832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80" b="1" dirty="0">
                <a:solidFill>
                  <a:srgbClr val="8A6D34"/>
                </a:solidFill>
              </a:rPr>
              <a:t>TASK / ACTIVITY</a:t>
            </a:r>
            <a:endParaRPr lang="en-US" sz="680" dirty="0"/>
          </a:p>
        </p:txBody>
      </p:sp>
      <p:sp>
        <p:nvSpPr>
          <p:cNvPr id="78" name="Text 76"/>
          <p:cNvSpPr/>
          <p:nvPr/>
        </p:nvSpPr>
        <p:spPr>
          <a:xfrm>
            <a:off x="2414016" y="868680"/>
            <a:ext cx="8A6D34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A6D34"/>
                </a:solidFill>
              </a:rPr>
              <a:t>DURATION</a:t>
            </a:r>
            <a:endParaRPr lang="en-US" sz="650" dirty="0"/>
          </a:p>
        </p:txBody>
      </p:sp>
      <p:sp>
        <p:nvSpPr>
          <p:cNvPr id="79" name="Text 77"/>
          <p:cNvSpPr/>
          <p:nvPr/>
        </p:nvSpPr>
        <p:spPr>
          <a:xfrm>
            <a:off x="2889504" y="868680"/>
            <a:ext cx="621792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A6D34"/>
                </a:solidFill>
              </a:rPr>
              <a:t>START</a:t>
            </a:r>
            <a:endParaRPr lang="en-US" sz="650" dirty="0"/>
          </a:p>
        </p:txBody>
      </p:sp>
      <p:sp>
        <p:nvSpPr>
          <p:cNvPr id="80" name="Text 78"/>
          <p:cNvSpPr/>
          <p:nvPr/>
        </p:nvSpPr>
        <p:spPr>
          <a:xfrm>
            <a:off x="3547872" y="868680"/>
            <a:ext cx="621792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A6D34"/>
                </a:solidFill>
              </a:rPr>
              <a:t>FINISH</a:t>
            </a:r>
            <a:endParaRPr lang="en-US" sz="650" dirty="0"/>
          </a:p>
        </p:txBody>
      </p:sp>
      <p:sp>
        <p:nvSpPr>
          <p:cNvPr id="81" name="Shape 79"/>
          <p:cNvSpPr/>
          <p:nvPr/>
        </p:nvSpPr>
        <p:spPr>
          <a:xfrm>
            <a:off x="8A6D34" y="1243584"/>
            <a:ext cx="11704320" cy="370985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8A6D34" y="1612740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8A6D34" y="1252728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ENABLING WORKS &amp; SITE ESTABLISHMENT</a:t>
            </a:r>
            <a:endParaRPr lang="en-US" sz="720" dirty="0"/>
          </a:p>
        </p:txBody>
      </p:sp>
      <p:sp>
        <p:nvSpPr>
          <p:cNvPr id="84" name="Text 82"/>
          <p:cNvSpPr/>
          <p:nvPr/>
        </p:nvSpPr>
        <p:spPr>
          <a:xfrm>
            <a:off x="2414016" y="1252728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87d</a:t>
            </a:r>
            <a:endParaRPr lang="en-US" sz="630" dirty="0"/>
          </a:p>
        </p:txBody>
      </p:sp>
      <p:sp>
        <p:nvSpPr>
          <p:cNvPr id="85" name="Text 83"/>
          <p:cNvSpPr/>
          <p:nvPr/>
        </p:nvSpPr>
        <p:spPr>
          <a:xfrm>
            <a:off x="2898648" y="1252728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03 Feb 25</a:t>
            </a:r>
            <a:endParaRPr lang="en-US" sz="630" dirty="0"/>
          </a:p>
        </p:txBody>
      </p:sp>
      <p:sp>
        <p:nvSpPr>
          <p:cNvPr id="86" name="Text 84"/>
          <p:cNvSpPr/>
          <p:nvPr/>
        </p:nvSpPr>
        <p:spPr>
          <a:xfrm>
            <a:off x="3557016" y="1252728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30 Apr 25</a:t>
            </a:r>
            <a:endParaRPr lang="en-US" sz="630" dirty="0"/>
          </a:p>
        </p:txBody>
      </p:sp>
      <p:sp>
        <p:nvSpPr>
          <p:cNvPr id="87" name="Shape 85"/>
          <p:cNvSpPr/>
          <p:nvPr/>
        </p:nvSpPr>
        <p:spPr>
          <a:xfrm>
            <a:off x="4573881" y="1358211"/>
            <a:ext cx="910436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8A6D34" y="1983725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8A6D34" y="1623713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Site Possession / NTP</a:t>
            </a:r>
            <a:endParaRPr lang="en-US" sz="650" dirty="0"/>
          </a:p>
        </p:txBody>
      </p:sp>
      <p:sp>
        <p:nvSpPr>
          <p:cNvPr id="90" name="Text 88"/>
          <p:cNvSpPr/>
          <p:nvPr/>
        </p:nvSpPr>
        <p:spPr>
          <a:xfrm>
            <a:off x="2414016" y="1623713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91" name="Text 89"/>
          <p:cNvSpPr/>
          <p:nvPr/>
        </p:nvSpPr>
        <p:spPr>
          <a:xfrm>
            <a:off x="2898648" y="1623713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03 Feb 25</a:t>
            </a:r>
            <a:endParaRPr lang="en-US" sz="630" dirty="0"/>
          </a:p>
        </p:txBody>
      </p:sp>
      <p:sp>
        <p:nvSpPr>
          <p:cNvPr id="92" name="Text 90"/>
          <p:cNvSpPr/>
          <p:nvPr/>
        </p:nvSpPr>
        <p:spPr>
          <a:xfrm>
            <a:off x="3557016" y="1623713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03 Feb 25</a:t>
            </a:r>
            <a:endParaRPr lang="en-US" sz="630" dirty="0"/>
          </a:p>
        </p:txBody>
      </p:sp>
      <p:sp>
        <p:nvSpPr>
          <p:cNvPr id="93" name="Shape 91"/>
          <p:cNvSpPr/>
          <p:nvPr/>
        </p:nvSpPr>
        <p:spPr>
          <a:xfrm rot="2700000">
            <a:off x="4487013" y="1713194"/>
            <a:ext cx="8A6D34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8A6D34" y="1985554"/>
            <a:ext cx="11704320" cy="370985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8A6D34" y="235471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8A6D34" y="1994698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SUBSTRUCTURE — PILING &amp; BASEMENT</a:t>
            </a:r>
            <a:endParaRPr lang="en-US" sz="720" dirty="0"/>
          </a:p>
        </p:txBody>
      </p:sp>
      <p:sp>
        <p:nvSpPr>
          <p:cNvPr id="97" name="Text 95"/>
          <p:cNvSpPr/>
          <p:nvPr/>
        </p:nvSpPr>
        <p:spPr>
          <a:xfrm>
            <a:off x="2414016" y="1994698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214d</a:t>
            </a:r>
            <a:endParaRPr lang="en-US" sz="630" dirty="0"/>
          </a:p>
        </p:txBody>
      </p:sp>
      <p:sp>
        <p:nvSpPr>
          <p:cNvPr id="98" name="Text 96"/>
          <p:cNvSpPr/>
          <p:nvPr/>
        </p:nvSpPr>
        <p:spPr>
          <a:xfrm>
            <a:off x="2898648" y="1994698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01 Apr 25</a:t>
            </a:r>
            <a:endParaRPr lang="en-US" sz="630" dirty="0"/>
          </a:p>
        </p:txBody>
      </p:sp>
      <p:sp>
        <p:nvSpPr>
          <p:cNvPr id="99" name="Text 97"/>
          <p:cNvSpPr/>
          <p:nvPr/>
        </p:nvSpPr>
        <p:spPr>
          <a:xfrm>
            <a:off x="3557016" y="1994698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31 Oct 25</a:t>
            </a:r>
            <a:endParaRPr lang="en-US" sz="630" dirty="0"/>
          </a:p>
        </p:txBody>
      </p:sp>
      <p:sp>
        <p:nvSpPr>
          <p:cNvPr id="100" name="Shape 98"/>
          <p:cNvSpPr/>
          <p:nvPr/>
        </p:nvSpPr>
        <p:spPr>
          <a:xfrm>
            <a:off x="5177310" y="2100181"/>
            <a:ext cx="2254918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8A6D34" y="2725696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02" name="Text 100"/>
          <p:cNvSpPr/>
          <p:nvPr/>
        </p:nvSpPr>
        <p:spPr>
          <a:xfrm>
            <a:off x="8A6D34" y="2365683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Basement Slab Complete</a:t>
            </a:r>
            <a:endParaRPr lang="en-US" sz="650" dirty="0"/>
          </a:p>
        </p:txBody>
      </p:sp>
      <p:sp>
        <p:nvSpPr>
          <p:cNvPr id="103" name="Text 101"/>
          <p:cNvSpPr/>
          <p:nvPr/>
        </p:nvSpPr>
        <p:spPr>
          <a:xfrm>
            <a:off x="2414016" y="2365683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04" name="Text 102"/>
          <p:cNvSpPr/>
          <p:nvPr/>
        </p:nvSpPr>
        <p:spPr>
          <a:xfrm>
            <a:off x="2898648" y="2365683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Oct 25</a:t>
            </a:r>
            <a:endParaRPr lang="en-US" sz="630" dirty="0"/>
          </a:p>
        </p:txBody>
      </p:sp>
      <p:sp>
        <p:nvSpPr>
          <p:cNvPr id="105" name="Text 103"/>
          <p:cNvSpPr/>
          <p:nvPr/>
        </p:nvSpPr>
        <p:spPr>
          <a:xfrm>
            <a:off x="3557016" y="2365683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Oct 25</a:t>
            </a:r>
            <a:endParaRPr lang="en-US" sz="630" dirty="0"/>
          </a:p>
        </p:txBody>
      </p:sp>
      <p:sp>
        <p:nvSpPr>
          <p:cNvPr id="106" name="Shape 104"/>
          <p:cNvSpPr/>
          <p:nvPr/>
        </p:nvSpPr>
        <p:spPr>
          <a:xfrm rot="2700000">
            <a:off x="7345360" y="2455164"/>
            <a:ext cx="8A6D34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8A6D34" y="2727525"/>
            <a:ext cx="11704320" cy="370985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8A6D34" y="309668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8A6D34" y="2736669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SUPERSTRUCTURE — RC FRAME</a:t>
            </a:r>
            <a:endParaRPr lang="en-US" sz="720" dirty="0"/>
          </a:p>
        </p:txBody>
      </p:sp>
      <p:sp>
        <p:nvSpPr>
          <p:cNvPr id="110" name="Text 108"/>
          <p:cNvSpPr/>
          <p:nvPr/>
        </p:nvSpPr>
        <p:spPr>
          <a:xfrm>
            <a:off x="2414016" y="2736669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243d</a:t>
            </a:r>
            <a:endParaRPr lang="en-US" sz="630" dirty="0"/>
          </a:p>
        </p:txBody>
      </p:sp>
      <p:sp>
        <p:nvSpPr>
          <p:cNvPr id="111" name="Text 109"/>
          <p:cNvSpPr/>
          <p:nvPr/>
        </p:nvSpPr>
        <p:spPr>
          <a:xfrm>
            <a:off x="2898648" y="2736669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15 Sept 25</a:t>
            </a:r>
            <a:endParaRPr lang="en-US" sz="630" dirty="0"/>
          </a:p>
        </p:txBody>
      </p:sp>
      <p:sp>
        <p:nvSpPr>
          <p:cNvPr id="112" name="Text 110"/>
          <p:cNvSpPr/>
          <p:nvPr/>
        </p:nvSpPr>
        <p:spPr>
          <a:xfrm>
            <a:off x="3557016" y="2736669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15 May 26</a:t>
            </a:r>
            <a:endParaRPr lang="en-US" sz="630" dirty="0"/>
          </a:p>
        </p:txBody>
      </p:sp>
      <p:sp>
        <p:nvSpPr>
          <p:cNvPr id="113" name="Shape 111"/>
          <p:cNvSpPr/>
          <p:nvPr/>
        </p:nvSpPr>
        <p:spPr>
          <a:xfrm>
            <a:off x="6945251" y="2842151"/>
            <a:ext cx="2561926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8A6D34" y="3467666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15" name="Text 113"/>
          <p:cNvSpPr/>
          <p:nvPr/>
        </p:nvSpPr>
        <p:spPr>
          <a:xfrm>
            <a:off x="8A6D34" y="3107654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L3 Transfer Slab Pour  ◀  CRITICAL</a:t>
            </a:r>
            <a:endParaRPr lang="en-US" sz="650" dirty="0"/>
          </a:p>
        </p:txBody>
      </p:sp>
      <p:sp>
        <p:nvSpPr>
          <p:cNvPr id="116" name="Text 114"/>
          <p:cNvSpPr/>
          <p:nvPr/>
        </p:nvSpPr>
        <p:spPr>
          <a:xfrm>
            <a:off x="2414016" y="3107654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17" name="Text 115"/>
          <p:cNvSpPr/>
          <p:nvPr/>
        </p:nvSpPr>
        <p:spPr>
          <a:xfrm>
            <a:off x="2898648" y="3107654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Jan 26</a:t>
            </a:r>
            <a:endParaRPr lang="en-US" sz="630" dirty="0"/>
          </a:p>
        </p:txBody>
      </p:sp>
      <p:sp>
        <p:nvSpPr>
          <p:cNvPr id="118" name="Text 116"/>
          <p:cNvSpPr/>
          <p:nvPr/>
        </p:nvSpPr>
        <p:spPr>
          <a:xfrm>
            <a:off x="3557016" y="3107654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Jan 26</a:t>
            </a:r>
            <a:endParaRPr lang="en-US" sz="630" dirty="0"/>
          </a:p>
        </p:txBody>
      </p:sp>
      <p:sp>
        <p:nvSpPr>
          <p:cNvPr id="119" name="Shape 117"/>
          <p:cNvSpPr/>
          <p:nvPr/>
        </p:nvSpPr>
        <p:spPr>
          <a:xfrm rot="2700000">
            <a:off x="8308729" y="3197134"/>
            <a:ext cx="8A6D34" cy="8A6D34"/>
          </a:xfrm>
          <a:prstGeom prst="rect">
            <a:avLst/>
          </a:prstGeom>
          <a:solidFill>
            <a:srgbClr val="D98A00"/>
          </a:solidFill>
          <a:ln w="12700">
            <a:solidFill>
              <a:srgbClr val="D98A00"/>
            </a:solidFill>
            <a:prstDash val="solid"/>
          </a:ln>
        </p:spPr>
      </p:sp>
      <p:sp>
        <p:nvSpPr>
          <p:cNvPr id="120" name="Shape 118"/>
          <p:cNvSpPr/>
          <p:nvPr/>
        </p:nvSpPr>
        <p:spPr>
          <a:xfrm>
            <a:off x="8A6D34" y="3469495"/>
            <a:ext cx="11704320" cy="370985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8A6D34" y="383865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22" name="Text 120"/>
          <p:cNvSpPr/>
          <p:nvPr/>
        </p:nvSpPr>
        <p:spPr>
          <a:xfrm>
            <a:off x="8A6D34" y="3478639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Topping Out</a:t>
            </a:r>
            <a:endParaRPr lang="en-US" sz="650" dirty="0"/>
          </a:p>
        </p:txBody>
      </p:sp>
      <p:sp>
        <p:nvSpPr>
          <p:cNvPr id="123" name="Text 121"/>
          <p:cNvSpPr/>
          <p:nvPr/>
        </p:nvSpPr>
        <p:spPr>
          <a:xfrm>
            <a:off x="2414016" y="3478639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24" name="Text 122"/>
          <p:cNvSpPr/>
          <p:nvPr/>
        </p:nvSpPr>
        <p:spPr>
          <a:xfrm>
            <a:off x="2898648" y="3478639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May 26</a:t>
            </a:r>
            <a:endParaRPr lang="en-US" sz="630" dirty="0"/>
          </a:p>
        </p:txBody>
      </p:sp>
      <p:sp>
        <p:nvSpPr>
          <p:cNvPr id="125" name="Text 123"/>
          <p:cNvSpPr/>
          <p:nvPr/>
        </p:nvSpPr>
        <p:spPr>
          <a:xfrm>
            <a:off x="3557016" y="3478639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May 26</a:t>
            </a:r>
            <a:endParaRPr lang="en-US" sz="630" dirty="0"/>
          </a:p>
        </p:txBody>
      </p:sp>
      <p:sp>
        <p:nvSpPr>
          <p:cNvPr id="126" name="Shape 124"/>
          <p:cNvSpPr/>
          <p:nvPr/>
        </p:nvSpPr>
        <p:spPr>
          <a:xfrm rot="2700000">
            <a:off x="9420308" y="3568119"/>
            <a:ext cx="8A6D34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8A6D34" y="4209636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28" name="Text 126"/>
          <p:cNvSpPr/>
          <p:nvPr/>
        </p:nvSpPr>
        <p:spPr>
          <a:xfrm>
            <a:off x="8A6D34" y="3849624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FAÇADE &amp; EXTERNAL ENVELOPE</a:t>
            </a:r>
            <a:endParaRPr lang="en-US" sz="720" dirty="0"/>
          </a:p>
        </p:txBody>
      </p:sp>
      <p:sp>
        <p:nvSpPr>
          <p:cNvPr id="129" name="Text 127"/>
          <p:cNvSpPr/>
          <p:nvPr/>
        </p:nvSpPr>
        <p:spPr>
          <a:xfrm>
            <a:off x="2414016" y="3849624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183d</a:t>
            </a:r>
            <a:endParaRPr lang="en-US" sz="630" dirty="0"/>
          </a:p>
        </p:txBody>
      </p:sp>
      <p:sp>
        <p:nvSpPr>
          <p:cNvPr id="130" name="Text 128"/>
          <p:cNvSpPr/>
          <p:nvPr/>
        </p:nvSpPr>
        <p:spPr>
          <a:xfrm>
            <a:off x="2898648" y="3849624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02 Mar 26</a:t>
            </a:r>
            <a:endParaRPr lang="en-US" sz="630" dirty="0"/>
          </a:p>
        </p:txBody>
      </p:sp>
      <p:sp>
        <p:nvSpPr>
          <p:cNvPr id="131" name="Text 129"/>
          <p:cNvSpPr/>
          <p:nvPr/>
        </p:nvSpPr>
        <p:spPr>
          <a:xfrm>
            <a:off x="3557016" y="3849624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31 Aug 26</a:t>
            </a:r>
            <a:endParaRPr lang="en-US" sz="630" dirty="0"/>
          </a:p>
        </p:txBody>
      </p:sp>
      <p:sp>
        <p:nvSpPr>
          <p:cNvPr id="132" name="Shape 130"/>
          <p:cNvSpPr/>
          <p:nvPr/>
        </p:nvSpPr>
        <p:spPr>
          <a:xfrm>
            <a:off x="8723777" y="3955107"/>
            <a:ext cx="1926737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8A6D34" y="4211465"/>
            <a:ext cx="11704320" cy="370985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8A6D34" y="458062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35" name="Text 133"/>
          <p:cNvSpPr/>
          <p:nvPr/>
        </p:nvSpPr>
        <p:spPr>
          <a:xfrm>
            <a:off x="8A6D34" y="4220609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MEP INSTALLATION</a:t>
            </a:r>
            <a:endParaRPr lang="en-US" sz="720" dirty="0"/>
          </a:p>
        </p:txBody>
      </p:sp>
      <p:sp>
        <p:nvSpPr>
          <p:cNvPr id="136" name="Text 134"/>
          <p:cNvSpPr/>
          <p:nvPr/>
        </p:nvSpPr>
        <p:spPr>
          <a:xfrm>
            <a:off x="2414016" y="4220609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241d</a:t>
            </a:r>
            <a:endParaRPr lang="en-US" sz="630" dirty="0"/>
          </a:p>
        </p:txBody>
      </p:sp>
      <p:sp>
        <p:nvSpPr>
          <p:cNvPr id="137" name="Text 135"/>
          <p:cNvSpPr/>
          <p:nvPr/>
        </p:nvSpPr>
        <p:spPr>
          <a:xfrm>
            <a:off x="2898648" y="4220609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02 Feb 26</a:t>
            </a:r>
            <a:endParaRPr lang="en-US" sz="630" dirty="0"/>
          </a:p>
        </p:txBody>
      </p:sp>
      <p:sp>
        <p:nvSpPr>
          <p:cNvPr id="138" name="Text 136"/>
          <p:cNvSpPr/>
          <p:nvPr/>
        </p:nvSpPr>
        <p:spPr>
          <a:xfrm>
            <a:off x="3557016" y="4220609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30 Sept 26</a:t>
            </a:r>
            <a:endParaRPr lang="en-US" sz="630" dirty="0"/>
          </a:p>
        </p:txBody>
      </p:sp>
      <p:sp>
        <p:nvSpPr>
          <p:cNvPr id="139" name="Shape 137"/>
          <p:cNvSpPr/>
          <p:nvPr/>
        </p:nvSpPr>
        <p:spPr>
          <a:xfrm>
            <a:off x="8427356" y="4326092"/>
            <a:ext cx="2540753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8A6D34" y="495160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41" name="Text 139"/>
          <p:cNvSpPr/>
          <p:nvPr/>
        </p:nvSpPr>
        <p:spPr>
          <a:xfrm>
            <a:off x="8A6D34" y="4591594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INTERNAL FIT-OUT</a:t>
            </a:r>
            <a:endParaRPr lang="en-US" sz="720" dirty="0"/>
          </a:p>
        </p:txBody>
      </p:sp>
      <p:sp>
        <p:nvSpPr>
          <p:cNvPr id="142" name="Text 140"/>
          <p:cNvSpPr/>
          <p:nvPr/>
        </p:nvSpPr>
        <p:spPr>
          <a:xfrm>
            <a:off x="2414016" y="4591594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152d</a:t>
            </a:r>
            <a:endParaRPr lang="en-US" sz="630" dirty="0"/>
          </a:p>
        </p:txBody>
      </p:sp>
      <p:sp>
        <p:nvSpPr>
          <p:cNvPr id="143" name="Text 141"/>
          <p:cNvSpPr/>
          <p:nvPr/>
        </p:nvSpPr>
        <p:spPr>
          <a:xfrm>
            <a:off x="2898648" y="4591594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01 Jun 26</a:t>
            </a:r>
            <a:endParaRPr lang="en-US" sz="630" dirty="0"/>
          </a:p>
        </p:txBody>
      </p:sp>
      <p:sp>
        <p:nvSpPr>
          <p:cNvPr id="144" name="Text 142"/>
          <p:cNvSpPr/>
          <p:nvPr/>
        </p:nvSpPr>
        <p:spPr>
          <a:xfrm>
            <a:off x="3557016" y="4591594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30 Oct 26</a:t>
            </a:r>
            <a:endParaRPr lang="en-US" sz="630" dirty="0"/>
          </a:p>
        </p:txBody>
      </p:sp>
      <p:sp>
        <p:nvSpPr>
          <p:cNvPr id="145" name="Shape 143"/>
          <p:cNvSpPr/>
          <p:nvPr/>
        </p:nvSpPr>
        <p:spPr>
          <a:xfrm>
            <a:off x="9687146" y="4697077"/>
            <a:ext cx="1598557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8A6D34" y="4953435"/>
            <a:ext cx="11704320" cy="370985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8A6D34" y="5322592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48" name="Text 146"/>
          <p:cNvSpPr/>
          <p:nvPr/>
        </p:nvSpPr>
        <p:spPr>
          <a:xfrm>
            <a:off x="8A6D34" y="4962579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TESTING &amp; COMMISSIONING</a:t>
            </a:r>
            <a:endParaRPr lang="en-US" sz="720" dirty="0"/>
          </a:p>
        </p:txBody>
      </p:sp>
      <p:sp>
        <p:nvSpPr>
          <p:cNvPr id="149" name="Text 147"/>
          <p:cNvSpPr/>
          <p:nvPr/>
        </p:nvSpPr>
        <p:spPr>
          <a:xfrm>
            <a:off x="2414016" y="4962579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51d</a:t>
            </a:r>
            <a:endParaRPr lang="en-US" sz="630" dirty="0"/>
          </a:p>
        </p:txBody>
      </p:sp>
      <p:sp>
        <p:nvSpPr>
          <p:cNvPr id="150" name="Text 148"/>
          <p:cNvSpPr/>
          <p:nvPr/>
        </p:nvSpPr>
        <p:spPr>
          <a:xfrm>
            <a:off x="2898648" y="4962579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01 Oct 26</a:t>
            </a:r>
            <a:endParaRPr lang="en-US" sz="630" dirty="0"/>
          </a:p>
        </p:txBody>
      </p:sp>
      <p:sp>
        <p:nvSpPr>
          <p:cNvPr id="151" name="Text 149"/>
          <p:cNvSpPr/>
          <p:nvPr/>
        </p:nvSpPr>
        <p:spPr>
          <a:xfrm>
            <a:off x="3557016" y="4962579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20 Nov 26</a:t>
            </a:r>
            <a:endParaRPr lang="en-US" sz="630" dirty="0"/>
          </a:p>
        </p:txBody>
      </p:sp>
      <p:sp>
        <p:nvSpPr>
          <p:cNvPr id="152" name="Shape 150"/>
          <p:cNvSpPr/>
          <p:nvPr/>
        </p:nvSpPr>
        <p:spPr>
          <a:xfrm>
            <a:off x="10978695" y="5068062"/>
            <a:ext cx="C2A878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8A6D34" y="569357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54" name="Text 152"/>
          <p:cNvSpPr/>
          <p:nvPr/>
        </p:nvSpPr>
        <p:spPr>
          <a:xfrm>
            <a:off x="8A6D34" y="5333565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HANDOVER &amp; PRE-OPENING</a:t>
            </a:r>
            <a:endParaRPr lang="en-US" sz="720" dirty="0"/>
          </a:p>
        </p:txBody>
      </p:sp>
      <p:sp>
        <p:nvSpPr>
          <p:cNvPr id="155" name="Text 153"/>
          <p:cNvSpPr/>
          <p:nvPr/>
        </p:nvSpPr>
        <p:spPr>
          <a:xfrm>
            <a:off x="2414016" y="5333565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27d</a:t>
            </a:r>
            <a:endParaRPr lang="en-US" sz="630" dirty="0"/>
          </a:p>
        </p:txBody>
      </p:sp>
      <p:sp>
        <p:nvSpPr>
          <p:cNvPr id="156" name="Text 154"/>
          <p:cNvSpPr/>
          <p:nvPr/>
        </p:nvSpPr>
        <p:spPr>
          <a:xfrm>
            <a:off x="2898648" y="5333565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01 Nov 26</a:t>
            </a:r>
            <a:endParaRPr lang="en-US" sz="630" dirty="0"/>
          </a:p>
        </p:txBody>
      </p:sp>
      <p:sp>
        <p:nvSpPr>
          <p:cNvPr id="157" name="Text 155"/>
          <p:cNvSpPr/>
          <p:nvPr/>
        </p:nvSpPr>
        <p:spPr>
          <a:xfrm>
            <a:off x="3557016" y="5333565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27 Nov 26</a:t>
            </a:r>
            <a:endParaRPr lang="en-US" sz="630" dirty="0"/>
          </a:p>
        </p:txBody>
      </p:sp>
      <p:sp>
        <p:nvSpPr>
          <p:cNvPr id="158" name="Shape 156"/>
          <p:cNvSpPr/>
          <p:nvPr/>
        </p:nvSpPr>
        <p:spPr>
          <a:xfrm>
            <a:off x="118A6D34" y="5439047"/>
            <a:ext cx="8A6D34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8A6D34" y="5695406"/>
            <a:ext cx="11704320" cy="370985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8A6D34" y="6064562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1" name="Text 159"/>
          <p:cNvSpPr/>
          <p:nvPr/>
        </p:nvSpPr>
        <p:spPr>
          <a:xfrm>
            <a:off x="8A6D34" y="5704550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Practical Completion</a:t>
            </a:r>
            <a:endParaRPr lang="en-US" sz="650" dirty="0"/>
          </a:p>
        </p:txBody>
      </p:sp>
      <p:sp>
        <p:nvSpPr>
          <p:cNvPr id="162" name="Text 160"/>
          <p:cNvSpPr/>
          <p:nvPr/>
        </p:nvSpPr>
        <p:spPr>
          <a:xfrm>
            <a:off x="2414016" y="5704550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63" name="Text 161"/>
          <p:cNvSpPr/>
          <p:nvPr/>
        </p:nvSpPr>
        <p:spPr>
          <a:xfrm>
            <a:off x="2898648" y="5704550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27 Nov 26</a:t>
            </a:r>
            <a:endParaRPr lang="en-US" sz="630" dirty="0"/>
          </a:p>
        </p:txBody>
      </p:sp>
      <p:sp>
        <p:nvSpPr>
          <p:cNvPr id="164" name="Text 162"/>
          <p:cNvSpPr/>
          <p:nvPr/>
        </p:nvSpPr>
        <p:spPr>
          <a:xfrm>
            <a:off x="3557016" y="5704550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27 Nov 26</a:t>
            </a:r>
            <a:endParaRPr lang="en-US" sz="630" dirty="0"/>
          </a:p>
        </p:txBody>
      </p:sp>
      <p:sp>
        <p:nvSpPr>
          <p:cNvPr id="165" name="Shape 163"/>
          <p:cNvSpPr/>
          <p:nvPr/>
        </p:nvSpPr>
        <p:spPr>
          <a:xfrm rot="2700000">
            <a:off x="11495256" y="5794030"/>
            <a:ext cx="8A6D34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8A6D34" y="643554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7" name="Text 165"/>
          <p:cNvSpPr/>
          <p:nvPr/>
        </p:nvSpPr>
        <p:spPr>
          <a:xfrm>
            <a:off x="8A6D34" y="6075535"/>
            <a:ext cx="2093976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OPENING — November 2026</a:t>
            </a:r>
            <a:endParaRPr lang="en-US" sz="650" dirty="0"/>
          </a:p>
        </p:txBody>
      </p:sp>
      <p:sp>
        <p:nvSpPr>
          <p:cNvPr id="168" name="Text 166"/>
          <p:cNvSpPr/>
          <p:nvPr/>
        </p:nvSpPr>
        <p:spPr>
          <a:xfrm>
            <a:off x="2414016" y="6075535"/>
            <a:ext cx="8A6D34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69" name="Text 167"/>
          <p:cNvSpPr/>
          <p:nvPr/>
        </p:nvSpPr>
        <p:spPr>
          <a:xfrm>
            <a:off x="2898648" y="6075535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Nov 26</a:t>
            </a:r>
            <a:endParaRPr lang="en-US" sz="630" dirty="0"/>
          </a:p>
        </p:txBody>
      </p:sp>
      <p:sp>
        <p:nvSpPr>
          <p:cNvPr id="170" name="Text 168"/>
          <p:cNvSpPr/>
          <p:nvPr/>
        </p:nvSpPr>
        <p:spPr>
          <a:xfrm>
            <a:off x="3557016" y="6075535"/>
            <a:ext cx="612648" cy="352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Nov 26</a:t>
            </a:r>
            <a:endParaRPr lang="en-US" sz="630" dirty="0"/>
          </a:p>
        </p:txBody>
      </p:sp>
      <p:sp>
        <p:nvSpPr>
          <p:cNvPr id="171" name="Shape 169"/>
          <p:cNvSpPr/>
          <p:nvPr/>
        </p:nvSpPr>
        <p:spPr>
          <a:xfrm rot="2700000">
            <a:off x="118A6D34" y="6165015"/>
            <a:ext cx="8A6D34" cy="8A6D3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5484318" y="1427248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73" name="Shape 171"/>
          <p:cNvSpPr/>
          <p:nvPr/>
        </p:nvSpPr>
        <p:spPr>
          <a:xfrm>
            <a:off x="5328985" y="1429077"/>
            <a:ext cx="3658" cy="741970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74" name="Shape 172"/>
          <p:cNvSpPr/>
          <p:nvPr/>
        </p:nvSpPr>
        <p:spPr>
          <a:xfrm>
            <a:off x="5330814" y="2169218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75" name="Shape 173"/>
          <p:cNvSpPr/>
          <p:nvPr/>
        </p:nvSpPr>
        <p:spPr>
          <a:xfrm>
            <a:off x="7432228" y="2169218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76" name="Shape 174"/>
          <p:cNvSpPr/>
          <p:nvPr/>
        </p:nvSpPr>
        <p:spPr>
          <a:xfrm>
            <a:off x="7186911" y="2171047"/>
            <a:ext cx="3658" cy="741970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77" name="Shape 175"/>
          <p:cNvSpPr/>
          <p:nvPr/>
        </p:nvSpPr>
        <p:spPr>
          <a:xfrm>
            <a:off x="7188739" y="2911188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78" name="Shape 176"/>
          <p:cNvSpPr/>
          <p:nvPr/>
        </p:nvSpPr>
        <p:spPr>
          <a:xfrm>
            <a:off x="9507176" y="2911188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79" name="Shape 177"/>
          <p:cNvSpPr/>
          <p:nvPr/>
        </p:nvSpPr>
        <p:spPr>
          <a:xfrm>
            <a:off x="9113648" y="2913017"/>
            <a:ext cx="3658" cy="1112955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80" name="Shape 178"/>
          <p:cNvSpPr/>
          <p:nvPr/>
        </p:nvSpPr>
        <p:spPr>
          <a:xfrm>
            <a:off x="9115477" y="4024144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81" name="Shape 179"/>
          <p:cNvSpPr/>
          <p:nvPr/>
        </p:nvSpPr>
        <p:spPr>
          <a:xfrm>
            <a:off x="10650515" y="4024144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182" name="Shape 180"/>
          <p:cNvSpPr/>
          <p:nvPr/>
        </p:nvSpPr>
        <p:spPr>
          <a:xfrm>
            <a:off x="108A6D34" y="4025973"/>
            <a:ext cx="3658" cy="741970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183" name="Shape 181"/>
          <p:cNvSpPr/>
          <p:nvPr/>
        </p:nvSpPr>
        <p:spPr>
          <a:xfrm>
            <a:off x="108A6D34" y="4766114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184" name="Shape 182"/>
          <p:cNvSpPr/>
          <p:nvPr/>
        </p:nvSpPr>
        <p:spPr>
          <a:xfrm>
            <a:off x="10968109" y="4395129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85" name="Shape 183"/>
          <p:cNvSpPr/>
          <p:nvPr/>
        </p:nvSpPr>
        <p:spPr>
          <a:xfrm>
            <a:off x="10325799" y="4396958"/>
            <a:ext cx="3658" cy="370985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86" name="Shape 184"/>
          <p:cNvSpPr/>
          <p:nvPr/>
        </p:nvSpPr>
        <p:spPr>
          <a:xfrm>
            <a:off x="108A6D34" y="4766114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87" name="Shape 185"/>
          <p:cNvSpPr/>
          <p:nvPr/>
        </p:nvSpPr>
        <p:spPr>
          <a:xfrm>
            <a:off x="118A6D34" y="4766114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188" name="Shape 186"/>
          <p:cNvSpPr/>
          <p:nvPr/>
        </p:nvSpPr>
        <p:spPr>
          <a:xfrm>
            <a:off x="11130370" y="4767943"/>
            <a:ext cx="3658" cy="370985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189" name="Shape 187"/>
          <p:cNvSpPr/>
          <p:nvPr/>
        </p:nvSpPr>
        <p:spPr>
          <a:xfrm>
            <a:off x="11132199" y="5137099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190" name="Shape 188"/>
          <p:cNvSpPr/>
          <p:nvPr/>
        </p:nvSpPr>
        <p:spPr>
          <a:xfrm>
            <a:off x="118A6D34" y="5137099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191" name="Shape 189"/>
          <p:cNvSpPr/>
          <p:nvPr/>
        </p:nvSpPr>
        <p:spPr>
          <a:xfrm>
            <a:off x="118A6D34" y="5138928"/>
            <a:ext cx="3658" cy="370985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192" name="Shape 190"/>
          <p:cNvSpPr/>
          <p:nvPr/>
        </p:nvSpPr>
        <p:spPr>
          <a:xfrm>
            <a:off x="118A6D34" y="5508084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193" name="Shape 191"/>
          <p:cNvSpPr/>
          <p:nvPr/>
        </p:nvSpPr>
        <p:spPr>
          <a:xfrm>
            <a:off x="11582124" y="5508084"/>
            <a:ext cx="15880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94" name="Shape 192"/>
          <p:cNvSpPr/>
          <p:nvPr/>
        </p:nvSpPr>
        <p:spPr>
          <a:xfrm>
            <a:off x="11596175" y="5509913"/>
            <a:ext cx="3658" cy="741970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95" name="Shape 193"/>
          <p:cNvSpPr/>
          <p:nvPr/>
        </p:nvSpPr>
        <p:spPr>
          <a:xfrm>
            <a:off x="118A6D34" y="6250055"/>
            <a:ext cx="15880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96" name="Shape 194"/>
          <p:cNvSpPr/>
          <p:nvPr/>
        </p:nvSpPr>
        <p:spPr>
          <a:xfrm>
            <a:off x="4193438" y="868680"/>
            <a:ext cx="5486" cy="5568696"/>
          </a:xfrm>
          <a:prstGeom prst="line">
            <a:avLst/>
          </a:prstGeom>
          <a:noFill/>
          <a:ln w="9525">
            <a:solidFill>
              <a:srgbClr val="AAAAAA"/>
            </a:solidFill>
            <a:prstDash val="solid"/>
          </a:ln>
        </p:spPr>
      </p:sp>
      <p:sp>
        <p:nvSpPr>
          <p:cNvPr id="197" name="Shape 195"/>
          <p:cNvSpPr/>
          <p:nvPr/>
        </p:nvSpPr>
        <p:spPr>
          <a:xfrm>
            <a:off x="8A6D34" y="868680"/>
            <a:ext cx="11704320" cy="5568696"/>
          </a:xfrm>
          <a:prstGeom prst="rect">
            <a:avLst/>
          </a:prstGeom>
          <a:solidFill>
            <a:srgbClr val="F5F6F7">
              <a:alpha val="1000"/>
            </a:srgbClr>
          </a:solidFill>
          <a:ln w="9525">
            <a:solidFill>
              <a:srgbClr val="BBBBBB"/>
            </a:solidFill>
            <a:prstDash val="solid"/>
          </a:ln>
        </p:spPr>
      </p:sp>
      <p:sp>
        <p:nvSpPr>
          <p:cNvPr id="198" name="Shape 196"/>
          <p:cNvSpPr/>
          <p:nvPr/>
        </p:nvSpPr>
        <p:spPr>
          <a:xfrm>
            <a:off x="3200400" y="6505956"/>
            <a:ext cx="201168" cy="82296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99" name="Text 197"/>
          <p:cNvSpPr/>
          <p:nvPr/>
        </p:nvSpPr>
        <p:spPr>
          <a:xfrm>
            <a:off x="34564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Summary phase</a:t>
            </a:r>
            <a:endParaRPr lang="en-US" sz="650" dirty="0"/>
          </a:p>
        </p:txBody>
      </p:sp>
      <p:sp>
        <p:nvSpPr>
          <p:cNvPr id="200" name="Shape 198"/>
          <p:cNvSpPr/>
          <p:nvPr/>
        </p:nvSpPr>
        <p:spPr>
          <a:xfrm>
            <a:off x="4800600" y="6505956"/>
            <a:ext cx="201168" cy="82296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201" name="Text 199"/>
          <p:cNvSpPr/>
          <p:nvPr/>
        </p:nvSpPr>
        <p:spPr>
          <a:xfrm>
            <a:off x="50566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Activity</a:t>
            </a:r>
            <a:endParaRPr lang="en-US" sz="650" dirty="0"/>
          </a:p>
        </p:txBody>
      </p:sp>
      <p:sp>
        <p:nvSpPr>
          <p:cNvPr id="202" name="Shape 200"/>
          <p:cNvSpPr/>
          <p:nvPr/>
        </p:nvSpPr>
        <p:spPr>
          <a:xfrm rot="2700000">
            <a:off x="6446520" y="6510528"/>
            <a:ext cx="100584" cy="100584"/>
          </a:xfrm>
          <a:prstGeom prst="rect">
            <a:avLst/>
          </a:prstGeom>
          <a:solidFill>
            <a:srgbClr val="D98A00"/>
          </a:solidFill>
          <a:ln w="12700">
            <a:solidFill>
              <a:srgbClr val="D98A00"/>
            </a:solidFill>
            <a:prstDash val="solid"/>
          </a:ln>
        </p:spPr>
      </p:sp>
      <p:sp>
        <p:nvSpPr>
          <p:cNvPr id="203" name="Text 201"/>
          <p:cNvSpPr/>
          <p:nvPr/>
        </p:nvSpPr>
        <p:spPr>
          <a:xfrm>
            <a:off x="66568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Gate milestone</a:t>
            </a:r>
            <a:endParaRPr lang="en-US" sz="650" dirty="0"/>
          </a:p>
        </p:txBody>
      </p:sp>
      <p:sp>
        <p:nvSpPr>
          <p:cNvPr id="204" name="Shape 202"/>
          <p:cNvSpPr/>
          <p:nvPr/>
        </p:nvSpPr>
        <p:spPr>
          <a:xfrm rot="2700000">
            <a:off x="8046720" y="6510528"/>
            <a:ext cx="100584" cy="10058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05" name="Text 203"/>
          <p:cNvSpPr/>
          <p:nvPr/>
        </p:nvSpPr>
        <p:spPr>
          <a:xfrm>
            <a:off x="82570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Opening</a:t>
            </a:r>
            <a:endParaRPr lang="en-US" sz="650" dirty="0"/>
          </a:p>
        </p:txBody>
      </p:sp>
      <p:sp>
        <p:nvSpPr>
          <p:cNvPr id="206" name="Shape 204"/>
          <p:cNvSpPr/>
          <p:nvPr/>
        </p:nvSpPr>
        <p:spPr>
          <a:xfrm>
            <a:off x="9682582" y="6492240"/>
            <a:ext cx="3658" cy="8A6D34"/>
          </a:xfrm>
          <a:prstGeom prst="line">
            <a:avLst/>
          </a:prstGeom>
          <a:noFill/>
          <a:ln w="10795">
            <a:solidFill>
              <a:srgbClr val="C0392B"/>
            </a:solidFill>
            <a:prstDash val="sysDash"/>
          </a:ln>
        </p:spPr>
      </p:sp>
      <p:sp>
        <p:nvSpPr>
          <p:cNvPr id="207" name="Text 205"/>
          <p:cNvSpPr/>
          <p:nvPr/>
        </p:nvSpPr>
        <p:spPr>
          <a:xfrm>
            <a:off x="98572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Today</a:t>
            </a:r>
            <a:endParaRPr lang="en-US" sz="650" dirty="0"/>
          </a:p>
        </p:txBody>
      </p:sp>
      <p:sp>
        <p:nvSpPr>
          <p:cNvPr id="208" name="Shape 206"/>
          <p:cNvSpPr/>
          <p:nvPr/>
        </p:nvSpPr>
        <p:spPr>
          <a:xfrm>
            <a:off x="8A6D34" y="6702552"/>
            <a:ext cx="11704320" cy="12802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09" name="Text 207"/>
          <p:cNvSpPr/>
          <p:nvPr/>
        </p:nvSpPr>
        <p:spPr>
          <a:xfrm>
            <a:off x="8A6D34" y="6693408"/>
            <a:ext cx="6400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80" dirty="0">
                <a:solidFill>
                  <a:srgbClr val="8A8A8A"/>
                </a:solidFill>
              </a:rPr>
              <a:t>Apex Project Management  |  Construction Management</a:t>
            </a:r>
            <a:endParaRPr lang="en-US" sz="680" dirty="0"/>
          </a:p>
        </p:txBody>
      </p:sp>
      <p:sp>
        <p:nvSpPr>
          <p:cNvPr id="210" name="Text 208"/>
          <p:cNvSpPr/>
          <p:nvPr/>
        </p:nvSpPr>
        <p:spPr>
          <a:xfrm>
            <a:off x="8A6D34" y="6693408"/>
            <a:ext cx="11704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80" dirty="0">
                <a:solidFill>
                  <a:srgbClr val="8A8A8A"/>
                </a:solidFill>
              </a:rPr>
              <a:t>Baseline Programme  |  Rev 0  |  Oct 2025 update  |  Page 1 of 3</a:t>
            </a:r>
            <a:endParaRPr lang="en-US" sz="6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A6D34" y="50292"/>
            <a:ext cx="502920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50" kern="0" dirty="0">
                <a:solidFill>
                  <a:srgbClr val="8A6D34"/>
                </a:solidFill>
              </a:rPr>
              <a:t>NORTHGATE RETAIL CENTRE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A6D34" y="8A6D34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A6D34"/>
                </a:solidFill>
              </a:rPr>
              <a:t>Substructure &amp; Superstructure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8A6D34" y="50292"/>
            <a:ext cx="1170432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spc="50" kern="0" dirty="0">
                <a:solidFill>
                  <a:srgbClr val="8A8A8A"/>
                </a:solidFill>
              </a:rPr>
              <a:t>Page 2 of 3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8A6D34" y="C2A878"/>
            <a:ext cx="11704320" cy="5029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A6D34" y="C2A878"/>
            <a:ext cx="11704320" cy="20117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224528" y="868680"/>
            <a:ext cx="924829" cy="19202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42816" y="868680"/>
            <a:ext cx="888253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Q1  2025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5165302" y="868680"/>
            <a:ext cx="1435079" cy="192024"/>
          </a:xfrm>
          <a:prstGeom prst="rect">
            <a:avLst/>
          </a:prstGeom>
          <a:solidFill>
            <a:srgbClr val="E2EBF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183590" y="868680"/>
            <a:ext cx="1398503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Q2  2025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6616326" y="868680"/>
            <a:ext cx="1451024" cy="19202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34614" y="868680"/>
            <a:ext cx="141444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Q3  2025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8083296" y="868680"/>
            <a:ext cx="1451024" cy="192024"/>
          </a:xfrm>
          <a:prstGeom prst="rect">
            <a:avLst/>
          </a:prstGeom>
          <a:solidFill>
            <a:srgbClr val="E2EBF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101584" y="868680"/>
            <a:ext cx="141444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Q4  2025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9550266" y="868680"/>
            <a:ext cx="1419134" cy="19202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568554" y="868680"/>
            <a:ext cx="138255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Q1  2026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10985345" y="868680"/>
            <a:ext cx="956719" cy="192024"/>
          </a:xfrm>
          <a:prstGeom prst="rect">
            <a:avLst/>
          </a:prstGeom>
          <a:solidFill>
            <a:srgbClr val="E2EBF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8A6D34" y="868680"/>
            <a:ext cx="920143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Q2  2026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4222699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24528" y="1060704"/>
            <a:ext cx="43052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33672" y="1060704"/>
            <a:ext cx="4122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Feb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4669168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70997" y="1060704"/>
            <a:ext cx="C2A87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80141" y="1060704"/>
            <a:ext cx="460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Mar</a:t>
            </a:r>
            <a:endParaRPr lang="en-US" sz="650" dirty="0"/>
          </a:p>
        </p:txBody>
      </p:sp>
      <p:sp>
        <p:nvSpPr>
          <p:cNvPr id="25" name="Shape 23"/>
          <p:cNvSpPr/>
          <p:nvPr/>
        </p:nvSpPr>
        <p:spPr>
          <a:xfrm>
            <a:off x="5163473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165302" y="1060704"/>
            <a:ext cx="46241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74446" y="1060704"/>
            <a:ext cx="44412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Apr</a:t>
            </a:r>
            <a:endParaRPr lang="en-US" sz="650" dirty="0"/>
          </a:p>
        </p:txBody>
      </p:sp>
      <p:sp>
        <p:nvSpPr>
          <p:cNvPr id="28" name="Shape 26"/>
          <p:cNvSpPr/>
          <p:nvPr/>
        </p:nvSpPr>
        <p:spPr>
          <a:xfrm>
            <a:off x="5641833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643662" y="1060704"/>
            <a:ext cx="C2A87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652806" y="1060704"/>
            <a:ext cx="460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May</a:t>
            </a:r>
            <a:endParaRPr lang="en-US" sz="650" dirty="0"/>
          </a:p>
        </p:txBody>
      </p:sp>
      <p:sp>
        <p:nvSpPr>
          <p:cNvPr id="31" name="Shape 29"/>
          <p:cNvSpPr/>
          <p:nvPr/>
        </p:nvSpPr>
        <p:spPr>
          <a:xfrm>
            <a:off x="6136138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137967" y="1060704"/>
            <a:ext cx="46241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147111" y="1060704"/>
            <a:ext cx="44412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Jun</a:t>
            </a:r>
            <a:endParaRPr lang="en-US" sz="650" dirty="0"/>
          </a:p>
        </p:txBody>
      </p:sp>
      <p:sp>
        <p:nvSpPr>
          <p:cNvPr id="34" name="Shape 32"/>
          <p:cNvSpPr/>
          <p:nvPr/>
        </p:nvSpPr>
        <p:spPr>
          <a:xfrm>
            <a:off x="6614498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616326" y="1060704"/>
            <a:ext cx="C2A87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625470" y="1060704"/>
            <a:ext cx="460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Jul</a:t>
            </a:r>
            <a:endParaRPr lang="en-US" sz="650" dirty="0"/>
          </a:p>
        </p:txBody>
      </p:sp>
      <p:sp>
        <p:nvSpPr>
          <p:cNvPr id="37" name="Shape 35"/>
          <p:cNvSpPr/>
          <p:nvPr/>
        </p:nvSpPr>
        <p:spPr>
          <a:xfrm>
            <a:off x="7108803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110631" y="1060704"/>
            <a:ext cx="C2A87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119775" y="1060704"/>
            <a:ext cx="460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Aug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7603108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7604936" y="1060704"/>
            <a:ext cx="46241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614080" y="1060704"/>
            <a:ext cx="44412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Sept</a:t>
            </a:r>
            <a:endParaRPr lang="en-US" sz="650" dirty="0"/>
          </a:p>
        </p:txBody>
      </p:sp>
      <p:sp>
        <p:nvSpPr>
          <p:cNvPr id="43" name="Shape 41"/>
          <p:cNvSpPr/>
          <p:nvPr/>
        </p:nvSpPr>
        <p:spPr>
          <a:xfrm>
            <a:off x="8081467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083296" y="1060704"/>
            <a:ext cx="C2A87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8092440" y="1060704"/>
            <a:ext cx="460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Oct</a:t>
            </a:r>
            <a:endParaRPr lang="en-US" sz="650" dirty="0"/>
          </a:p>
        </p:txBody>
      </p:sp>
      <p:sp>
        <p:nvSpPr>
          <p:cNvPr id="46" name="Shape 44"/>
          <p:cNvSpPr/>
          <p:nvPr/>
        </p:nvSpPr>
        <p:spPr>
          <a:xfrm>
            <a:off x="8575772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8577601" y="1060704"/>
            <a:ext cx="46241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586745" y="1060704"/>
            <a:ext cx="44412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Nov</a:t>
            </a:r>
            <a:endParaRPr lang="en-US" sz="650" dirty="0"/>
          </a:p>
        </p:txBody>
      </p:sp>
      <p:sp>
        <p:nvSpPr>
          <p:cNvPr id="49" name="Shape 47"/>
          <p:cNvSpPr/>
          <p:nvPr/>
        </p:nvSpPr>
        <p:spPr>
          <a:xfrm>
            <a:off x="9054132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9055961" y="1060704"/>
            <a:ext cx="C2A87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9065105" y="1060704"/>
            <a:ext cx="460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Dec</a:t>
            </a:r>
            <a:endParaRPr lang="en-US" sz="650" dirty="0"/>
          </a:p>
        </p:txBody>
      </p:sp>
      <p:sp>
        <p:nvSpPr>
          <p:cNvPr id="52" name="Shape 50"/>
          <p:cNvSpPr/>
          <p:nvPr/>
        </p:nvSpPr>
        <p:spPr>
          <a:xfrm>
            <a:off x="9548437" y="1243584"/>
            <a:ext cx="3658" cy="5193792"/>
          </a:xfrm>
          <a:prstGeom prst="line">
            <a:avLst/>
          </a:prstGeom>
          <a:noFill/>
          <a:ln w="9525">
            <a:solidFill>
              <a:srgbClr val="EFE6D3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9550266" y="1060704"/>
            <a:ext cx="C2A87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9559410" y="1060704"/>
            <a:ext cx="460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Jan</a:t>
            </a:r>
            <a:endParaRPr lang="en-US" sz="650" dirty="0"/>
          </a:p>
        </p:txBody>
      </p:sp>
      <p:sp>
        <p:nvSpPr>
          <p:cNvPr id="55" name="Shape 53"/>
          <p:cNvSpPr/>
          <p:nvPr/>
        </p:nvSpPr>
        <p:spPr>
          <a:xfrm>
            <a:off x="10042742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10044571" y="1060704"/>
            <a:ext cx="43052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108A6D34" y="1060704"/>
            <a:ext cx="4122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Feb</a:t>
            </a:r>
            <a:endParaRPr lang="en-US" sz="650" dirty="0"/>
          </a:p>
        </p:txBody>
      </p:sp>
      <p:sp>
        <p:nvSpPr>
          <p:cNvPr id="58" name="Shape 56"/>
          <p:cNvSpPr/>
          <p:nvPr/>
        </p:nvSpPr>
        <p:spPr>
          <a:xfrm>
            <a:off x="10C2A878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491040" y="1060704"/>
            <a:ext cx="C2A87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10500184" y="1060704"/>
            <a:ext cx="460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Mar</a:t>
            </a:r>
            <a:endParaRPr lang="en-US" sz="650" dirty="0"/>
          </a:p>
        </p:txBody>
      </p:sp>
      <p:sp>
        <p:nvSpPr>
          <p:cNvPr id="61" name="Shape 59"/>
          <p:cNvSpPr/>
          <p:nvPr/>
        </p:nvSpPr>
        <p:spPr>
          <a:xfrm>
            <a:off x="10983516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0985345" y="1060704"/>
            <a:ext cx="46241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0994489" y="1060704"/>
            <a:ext cx="44412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Apr</a:t>
            </a:r>
            <a:endParaRPr lang="en-US" sz="650" dirty="0"/>
          </a:p>
        </p:txBody>
      </p:sp>
      <p:sp>
        <p:nvSpPr>
          <p:cNvPr id="64" name="Shape 62"/>
          <p:cNvSpPr/>
          <p:nvPr/>
        </p:nvSpPr>
        <p:spPr>
          <a:xfrm>
            <a:off x="11461876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463704" y="1060704"/>
            <a:ext cx="C2A87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1472848" y="1060704"/>
            <a:ext cx="4600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May</a:t>
            </a:r>
            <a:endParaRPr lang="en-US" sz="650" dirty="0"/>
          </a:p>
        </p:txBody>
      </p:sp>
      <p:sp>
        <p:nvSpPr>
          <p:cNvPr id="67" name="Shape 65"/>
          <p:cNvSpPr/>
          <p:nvPr/>
        </p:nvSpPr>
        <p:spPr>
          <a:xfrm>
            <a:off x="8161194" y="964692"/>
            <a:ext cx="3658" cy="5472684"/>
          </a:xfrm>
          <a:prstGeom prst="line">
            <a:avLst/>
          </a:prstGeom>
          <a:noFill/>
          <a:ln w="10795">
            <a:solidFill>
              <a:srgbClr val="C0392B"/>
            </a:solidFill>
            <a:prstDash val="sysDash"/>
          </a:ln>
        </p:spPr>
      </p:sp>
      <p:sp>
        <p:nvSpPr>
          <p:cNvPr id="68" name="Text 66"/>
          <p:cNvSpPr/>
          <p:nvPr/>
        </p:nvSpPr>
        <p:spPr>
          <a:xfrm>
            <a:off x="7888703" y="868680"/>
            <a:ext cx="8A6D34" cy="960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50" b="1" dirty="0">
                <a:solidFill>
                  <a:srgbClr val="C0392B"/>
                </a:solidFill>
              </a:rPr>
              <a:t>▼ TODAY</a:t>
            </a:r>
            <a:endParaRPr lang="en-US" sz="550" dirty="0"/>
          </a:p>
        </p:txBody>
      </p:sp>
      <p:sp>
        <p:nvSpPr>
          <p:cNvPr id="69" name="Shape 67"/>
          <p:cNvSpPr/>
          <p:nvPr/>
        </p:nvSpPr>
        <p:spPr>
          <a:xfrm>
            <a:off x="8A6D34" y="868680"/>
            <a:ext cx="3941064" cy="8A6D3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2384755" y="868680"/>
            <a:ext cx="3658" cy="5568696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2860243" y="868680"/>
            <a:ext cx="3658" cy="5568696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3518611" y="868680"/>
            <a:ext cx="3658" cy="5568696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283464" y="868680"/>
            <a:ext cx="2084832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80" b="1" dirty="0">
                <a:solidFill>
                  <a:srgbClr val="8A6D34"/>
                </a:solidFill>
              </a:rPr>
              <a:t>TASK / ACTIVITY</a:t>
            </a:r>
            <a:endParaRPr lang="en-US" sz="680" dirty="0"/>
          </a:p>
        </p:txBody>
      </p:sp>
      <p:sp>
        <p:nvSpPr>
          <p:cNvPr id="74" name="Text 72"/>
          <p:cNvSpPr/>
          <p:nvPr/>
        </p:nvSpPr>
        <p:spPr>
          <a:xfrm>
            <a:off x="2414016" y="868680"/>
            <a:ext cx="8A6D34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A6D34"/>
                </a:solidFill>
              </a:rPr>
              <a:t>DURATION</a:t>
            </a:r>
            <a:endParaRPr lang="en-US" sz="650" dirty="0"/>
          </a:p>
        </p:txBody>
      </p:sp>
      <p:sp>
        <p:nvSpPr>
          <p:cNvPr id="75" name="Text 73"/>
          <p:cNvSpPr/>
          <p:nvPr/>
        </p:nvSpPr>
        <p:spPr>
          <a:xfrm>
            <a:off x="2889504" y="868680"/>
            <a:ext cx="621792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A6D34"/>
                </a:solidFill>
              </a:rPr>
              <a:t>START</a:t>
            </a:r>
            <a:endParaRPr lang="en-US" sz="650" dirty="0"/>
          </a:p>
        </p:txBody>
      </p:sp>
      <p:sp>
        <p:nvSpPr>
          <p:cNvPr id="76" name="Text 74"/>
          <p:cNvSpPr/>
          <p:nvPr/>
        </p:nvSpPr>
        <p:spPr>
          <a:xfrm>
            <a:off x="3547872" y="868680"/>
            <a:ext cx="621792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A6D34"/>
                </a:solidFill>
              </a:rPr>
              <a:t>FINISH</a:t>
            </a:r>
            <a:endParaRPr lang="en-US" sz="650" dirty="0"/>
          </a:p>
        </p:txBody>
      </p:sp>
      <p:sp>
        <p:nvSpPr>
          <p:cNvPr id="77" name="Shape 75"/>
          <p:cNvSpPr/>
          <p:nvPr/>
        </p:nvSpPr>
        <p:spPr>
          <a:xfrm>
            <a:off x="8A6D34" y="1243584"/>
            <a:ext cx="11704320" cy="8A6D34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8A6D34" y="1530299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8A6D34" y="1252728"/>
            <a:ext cx="2093976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ENABLING WORKS</a:t>
            </a:r>
            <a:endParaRPr lang="en-US" sz="720" dirty="0"/>
          </a:p>
        </p:txBody>
      </p:sp>
      <p:sp>
        <p:nvSpPr>
          <p:cNvPr id="80" name="Text 78"/>
          <p:cNvSpPr/>
          <p:nvPr/>
        </p:nvSpPr>
        <p:spPr>
          <a:xfrm>
            <a:off x="2414016" y="1252728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87d</a:t>
            </a:r>
            <a:endParaRPr lang="en-US" sz="630" dirty="0"/>
          </a:p>
        </p:txBody>
      </p:sp>
      <p:sp>
        <p:nvSpPr>
          <p:cNvPr id="81" name="Text 79"/>
          <p:cNvSpPr/>
          <p:nvPr/>
        </p:nvSpPr>
        <p:spPr>
          <a:xfrm>
            <a:off x="2898648" y="1252728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03 Feb 25</a:t>
            </a:r>
            <a:endParaRPr lang="en-US" sz="630" dirty="0"/>
          </a:p>
        </p:txBody>
      </p:sp>
      <p:sp>
        <p:nvSpPr>
          <p:cNvPr id="82" name="Text 80"/>
          <p:cNvSpPr/>
          <p:nvPr/>
        </p:nvSpPr>
        <p:spPr>
          <a:xfrm>
            <a:off x="3557016" y="1252728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30 Apr 25</a:t>
            </a:r>
            <a:endParaRPr lang="en-US" sz="630" dirty="0"/>
          </a:p>
        </p:txBody>
      </p:sp>
      <p:sp>
        <p:nvSpPr>
          <p:cNvPr id="83" name="Shape 81"/>
          <p:cNvSpPr/>
          <p:nvPr/>
        </p:nvSpPr>
        <p:spPr>
          <a:xfrm>
            <a:off x="4256419" y="1316990"/>
            <a:ext cx="1371298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8A6D34" y="1818843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420624" y="1541272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Site Clearance &amp; Hoarding</a:t>
            </a:r>
            <a:endParaRPr lang="en-US" sz="650" dirty="0"/>
          </a:p>
        </p:txBody>
      </p:sp>
      <p:sp>
        <p:nvSpPr>
          <p:cNvPr id="86" name="Text 84"/>
          <p:cNvSpPr/>
          <p:nvPr/>
        </p:nvSpPr>
        <p:spPr>
          <a:xfrm>
            <a:off x="2414016" y="1541272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26d</a:t>
            </a:r>
            <a:endParaRPr lang="en-US" sz="630" dirty="0"/>
          </a:p>
        </p:txBody>
      </p:sp>
      <p:sp>
        <p:nvSpPr>
          <p:cNvPr id="87" name="Text 85"/>
          <p:cNvSpPr/>
          <p:nvPr/>
        </p:nvSpPr>
        <p:spPr>
          <a:xfrm>
            <a:off x="2898648" y="1541272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03 Feb 25</a:t>
            </a:r>
            <a:endParaRPr lang="en-US" sz="630" dirty="0"/>
          </a:p>
        </p:txBody>
      </p:sp>
      <p:sp>
        <p:nvSpPr>
          <p:cNvPr id="88" name="Text 86"/>
          <p:cNvSpPr/>
          <p:nvPr/>
        </p:nvSpPr>
        <p:spPr>
          <a:xfrm>
            <a:off x="3557016" y="1541272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28 Feb 25</a:t>
            </a:r>
            <a:endParaRPr lang="en-US" sz="630" dirty="0"/>
          </a:p>
        </p:txBody>
      </p:sp>
      <p:sp>
        <p:nvSpPr>
          <p:cNvPr id="89" name="Shape 87"/>
          <p:cNvSpPr/>
          <p:nvPr/>
        </p:nvSpPr>
        <p:spPr>
          <a:xfrm>
            <a:off x="4256419" y="1621536"/>
            <a:ext cx="8A6D34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8A6D34" y="1820672"/>
            <a:ext cx="11704320" cy="8A6D34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8A6D34" y="210738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420624" y="1829816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Utilities Diversion</a:t>
            </a:r>
            <a:endParaRPr lang="en-US" sz="650" dirty="0"/>
          </a:p>
        </p:txBody>
      </p:sp>
      <p:sp>
        <p:nvSpPr>
          <p:cNvPr id="93" name="Text 91"/>
          <p:cNvSpPr/>
          <p:nvPr/>
        </p:nvSpPr>
        <p:spPr>
          <a:xfrm>
            <a:off x="2414016" y="1829816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43d</a:t>
            </a:r>
            <a:endParaRPr lang="en-US" sz="630" dirty="0"/>
          </a:p>
        </p:txBody>
      </p:sp>
      <p:sp>
        <p:nvSpPr>
          <p:cNvPr id="94" name="Text 92"/>
          <p:cNvSpPr/>
          <p:nvPr/>
        </p:nvSpPr>
        <p:spPr>
          <a:xfrm>
            <a:off x="2898648" y="1829816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17 Feb 25</a:t>
            </a:r>
            <a:endParaRPr lang="en-US" sz="630" dirty="0"/>
          </a:p>
        </p:txBody>
      </p:sp>
      <p:sp>
        <p:nvSpPr>
          <p:cNvPr id="95" name="Text 93"/>
          <p:cNvSpPr/>
          <p:nvPr/>
        </p:nvSpPr>
        <p:spPr>
          <a:xfrm>
            <a:off x="3557016" y="1829816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Mar 25</a:t>
            </a:r>
            <a:endParaRPr lang="en-US" sz="630" dirty="0"/>
          </a:p>
        </p:txBody>
      </p:sp>
      <p:sp>
        <p:nvSpPr>
          <p:cNvPr id="96" name="Shape 94"/>
          <p:cNvSpPr/>
          <p:nvPr/>
        </p:nvSpPr>
        <p:spPr>
          <a:xfrm>
            <a:off x="4479653" y="1910080"/>
            <a:ext cx="C2A878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8A6D34" y="239593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420624" y="2118360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Piling Platform &amp; Setup</a:t>
            </a:r>
            <a:endParaRPr lang="en-US" sz="650" dirty="0"/>
          </a:p>
        </p:txBody>
      </p:sp>
      <p:sp>
        <p:nvSpPr>
          <p:cNvPr id="99" name="Text 97"/>
          <p:cNvSpPr/>
          <p:nvPr/>
        </p:nvSpPr>
        <p:spPr>
          <a:xfrm>
            <a:off x="2414016" y="2118360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38d</a:t>
            </a:r>
            <a:endParaRPr lang="en-US" sz="630" dirty="0"/>
          </a:p>
        </p:txBody>
      </p:sp>
      <p:sp>
        <p:nvSpPr>
          <p:cNvPr id="100" name="Text 98"/>
          <p:cNvSpPr/>
          <p:nvPr/>
        </p:nvSpPr>
        <p:spPr>
          <a:xfrm>
            <a:off x="2898648" y="2118360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24 Mar 25</a:t>
            </a:r>
            <a:endParaRPr lang="en-US" sz="630" dirty="0"/>
          </a:p>
        </p:txBody>
      </p:sp>
      <p:sp>
        <p:nvSpPr>
          <p:cNvPr id="101" name="Text 99"/>
          <p:cNvSpPr/>
          <p:nvPr/>
        </p:nvSpPr>
        <p:spPr>
          <a:xfrm>
            <a:off x="3557016" y="2118360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Apr 25</a:t>
            </a:r>
            <a:endParaRPr lang="en-US" sz="630" dirty="0"/>
          </a:p>
        </p:txBody>
      </p:sp>
      <p:sp>
        <p:nvSpPr>
          <p:cNvPr id="102" name="Shape 100"/>
          <p:cNvSpPr/>
          <p:nvPr/>
        </p:nvSpPr>
        <p:spPr>
          <a:xfrm>
            <a:off x="5037739" y="2198624"/>
            <a:ext cx="C2A878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8A6D34" y="2397760"/>
            <a:ext cx="11704320" cy="8A6D34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8A6D34" y="2684475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05" name="Text 103"/>
          <p:cNvSpPr/>
          <p:nvPr/>
        </p:nvSpPr>
        <p:spPr>
          <a:xfrm>
            <a:off x="8A6D34" y="2406904"/>
            <a:ext cx="2093976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SUBSTRUCTURE</a:t>
            </a:r>
            <a:endParaRPr lang="en-US" sz="720" dirty="0"/>
          </a:p>
        </p:txBody>
      </p:sp>
      <p:sp>
        <p:nvSpPr>
          <p:cNvPr id="106" name="Text 104"/>
          <p:cNvSpPr/>
          <p:nvPr/>
        </p:nvSpPr>
        <p:spPr>
          <a:xfrm>
            <a:off x="2414016" y="2406904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214d</a:t>
            </a:r>
            <a:endParaRPr lang="en-US" sz="630" dirty="0"/>
          </a:p>
        </p:txBody>
      </p:sp>
      <p:sp>
        <p:nvSpPr>
          <p:cNvPr id="107" name="Text 105"/>
          <p:cNvSpPr/>
          <p:nvPr/>
        </p:nvSpPr>
        <p:spPr>
          <a:xfrm>
            <a:off x="2898648" y="2406904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01 Apr 25</a:t>
            </a:r>
            <a:endParaRPr lang="en-US" sz="630" dirty="0"/>
          </a:p>
        </p:txBody>
      </p:sp>
      <p:sp>
        <p:nvSpPr>
          <p:cNvPr id="108" name="Text 106"/>
          <p:cNvSpPr/>
          <p:nvPr/>
        </p:nvSpPr>
        <p:spPr>
          <a:xfrm>
            <a:off x="3557016" y="2406904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31 Oct 25</a:t>
            </a:r>
            <a:endParaRPr lang="en-US" sz="630" dirty="0"/>
          </a:p>
        </p:txBody>
      </p:sp>
      <p:sp>
        <p:nvSpPr>
          <p:cNvPr id="109" name="Shape 107"/>
          <p:cNvSpPr/>
          <p:nvPr/>
        </p:nvSpPr>
        <p:spPr>
          <a:xfrm>
            <a:off x="5165302" y="2471166"/>
            <a:ext cx="3396354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8A6D34" y="2973019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11" name="Text 109"/>
          <p:cNvSpPr/>
          <p:nvPr/>
        </p:nvSpPr>
        <p:spPr>
          <a:xfrm>
            <a:off x="420624" y="2695448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Bored Piling</a:t>
            </a:r>
            <a:endParaRPr lang="en-US" sz="650" dirty="0"/>
          </a:p>
        </p:txBody>
      </p:sp>
      <p:sp>
        <p:nvSpPr>
          <p:cNvPr id="112" name="Text 110"/>
          <p:cNvSpPr/>
          <p:nvPr/>
        </p:nvSpPr>
        <p:spPr>
          <a:xfrm>
            <a:off x="2414016" y="2695448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67d</a:t>
            </a:r>
            <a:endParaRPr lang="en-US" sz="630" dirty="0"/>
          </a:p>
        </p:txBody>
      </p:sp>
      <p:sp>
        <p:nvSpPr>
          <p:cNvPr id="113" name="Text 111"/>
          <p:cNvSpPr/>
          <p:nvPr/>
        </p:nvSpPr>
        <p:spPr>
          <a:xfrm>
            <a:off x="2898648" y="2695448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01 Apr 25</a:t>
            </a:r>
            <a:endParaRPr lang="en-US" sz="630" dirty="0"/>
          </a:p>
        </p:txBody>
      </p:sp>
      <p:sp>
        <p:nvSpPr>
          <p:cNvPr id="114" name="Text 112"/>
          <p:cNvSpPr/>
          <p:nvPr/>
        </p:nvSpPr>
        <p:spPr>
          <a:xfrm>
            <a:off x="3557016" y="2695448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06 Jun 25</a:t>
            </a:r>
            <a:endParaRPr lang="en-US" sz="630" dirty="0"/>
          </a:p>
        </p:txBody>
      </p:sp>
      <p:sp>
        <p:nvSpPr>
          <p:cNvPr id="115" name="Shape 113"/>
          <p:cNvSpPr/>
          <p:nvPr/>
        </p:nvSpPr>
        <p:spPr>
          <a:xfrm>
            <a:off x="5165302" y="2775712"/>
            <a:ext cx="1052391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8A6D34" y="2974848"/>
            <a:ext cx="11704320" cy="8A6D34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8A6D34" y="3261563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18" name="Text 116"/>
          <p:cNvSpPr/>
          <p:nvPr/>
        </p:nvSpPr>
        <p:spPr>
          <a:xfrm>
            <a:off x="420624" y="2983992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Bulk Excavation &amp; Shoring</a:t>
            </a:r>
            <a:endParaRPr lang="en-US" sz="650" dirty="0"/>
          </a:p>
        </p:txBody>
      </p:sp>
      <p:sp>
        <p:nvSpPr>
          <p:cNvPr id="119" name="Text 117"/>
          <p:cNvSpPr/>
          <p:nvPr/>
        </p:nvSpPr>
        <p:spPr>
          <a:xfrm>
            <a:off x="2414016" y="2983992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68d</a:t>
            </a:r>
            <a:endParaRPr lang="en-US" sz="630" dirty="0"/>
          </a:p>
        </p:txBody>
      </p:sp>
      <p:sp>
        <p:nvSpPr>
          <p:cNvPr id="120" name="Text 118"/>
          <p:cNvSpPr/>
          <p:nvPr/>
        </p:nvSpPr>
        <p:spPr>
          <a:xfrm>
            <a:off x="2898648" y="2983992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12 May 25</a:t>
            </a:r>
            <a:endParaRPr lang="en-US" sz="630" dirty="0"/>
          </a:p>
        </p:txBody>
      </p:sp>
      <p:sp>
        <p:nvSpPr>
          <p:cNvPr id="121" name="Text 119"/>
          <p:cNvSpPr/>
          <p:nvPr/>
        </p:nvSpPr>
        <p:spPr>
          <a:xfrm>
            <a:off x="3557016" y="2983992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18 Jul 25</a:t>
            </a:r>
            <a:endParaRPr lang="en-US" sz="630" dirty="0"/>
          </a:p>
        </p:txBody>
      </p:sp>
      <p:sp>
        <p:nvSpPr>
          <p:cNvPr id="122" name="Shape 120"/>
          <p:cNvSpPr/>
          <p:nvPr/>
        </p:nvSpPr>
        <p:spPr>
          <a:xfrm>
            <a:off x="5819060" y="3064256"/>
            <a:ext cx="1068337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8A6D34" y="355010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24" name="Text 122"/>
          <p:cNvSpPr/>
          <p:nvPr/>
        </p:nvSpPr>
        <p:spPr>
          <a:xfrm>
            <a:off x="420624" y="3272536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Pile Caps &amp; Ground Beams</a:t>
            </a:r>
            <a:endParaRPr lang="en-US" sz="650" dirty="0"/>
          </a:p>
        </p:txBody>
      </p:sp>
      <p:sp>
        <p:nvSpPr>
          <p:cNvPr id="125" name="Text 123"/>
          <p:cNvSpPr/>
          <p:nvPr/>
        </p:nvSpPr>
        <p:spPr>
          <a:xfrm>
            <a:off x="2414016" y="3272536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61d</a:t>
            </a:r>
            <a:endParaRPr lang="en-US" sz="630" dirty="0"/>
          </a:p>
        </p:txBody>
      </p:sp>
      <p:sp>
        <p:nvSpPr>
          <p:cNvPr id="126" name="Text 124"/>
          <p:cNvSpPr/>
          <p:nvPr/>
        </p:nvSpPr>
        <p:spPr>
          <a:xfrm>
            <a:off x="2898648" y="3272536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Jun 25</a:t>
            </a:r>
            <a:endParaRPr lang="en-US" sz="630" dirty="0"/>
          </a:p>
        </p:txBody>
      </p:sp>
      <p:sp>
        <p:nvSpPr>
          <p:cNvPr id="127" name="Text 125"/>
          <p:cNvSpPr/>
          <p:nvPr/>
        </p:nvSpPr>
        <p:spPr>
          <a:xfrm>
            <a:off x="3557016" y="3272536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29 Aug 25</a:t>
            </a:r>
            <a:endParaRPr lang="en-US" sz="630" dirty="0"/>
          </a:p>
        </p:txBody>
      </p:sp>
      <p:sp>
        <p:nvSpPr>
          <p:cNvPr id="128" name="Shape 126"/>
          <p:cNvSpPr/>
          <p:nvPr/>
        </p:nvSpPr>
        <p:spPr>
          <a:xfrm>
            <a:off x="6600381" y="3352800"/>
            <a:ext cx="956719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8A6D34" y="3551936"/>
            <a:ext cx="11704320" cy="8A6D34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8A6D34" y="383865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31" name="Text 129"/>
          <p:cNvSpPr/>
          <p:nvPr/>
        </p:nvSpPr>
        <p:spPr>
          <a:xfrm>
            <a:off x="420624" y="3561080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Basement Raft Slab</a:t>
            </a:r>
            <a:endParaRPr lang="en-US" sz="650" dirty="0"/>
          </a:p>
        </p:txBody>
      </p:sp>
      <p:sp>
        <p:nvSpPr>
          <p:cNvPr id="132" name="Text 130"/>
          <p:cNvSpPr/>
          <p:nvPr/>
        </p:nvSpPr>
        <p:spPr>
          <a:xfrm>
            <a:off x="2414016" y="3561080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47d</a:t>
            </a:r>
            <a:endParaRPr lang="en-US" sz="630" dirty="0"/>
          </a:p>
        </p:txBody>
      </p:sp>
      <p:sp>
        <p:nvSpPr>
          <p:cNvPr id="133" name="Text 131"/>
          <p:cNvSpPr/>
          <p:nvPr/>
        </p:nvSpPr>
        <p:spPr>
          <a:xfrm>
            <a:off x="2898648" y="3561080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04 Aug 25</a:t>
            </a:r>
            <a:endParaRPr lang="en-US" sz="630" dirty="0"/>
          </a:p>
        </p:txBody>
      </p:sp>
      <p:sp>
        <p:nvSpPr>
          <p:cNvPr id="134" name="Text 132"/>
          <p:cNvSpPr/>
          <p:nvPr/>
        </p:nvSpPr>
        <p:spPr>
          <a:xfrm>
            <a:off x="3557016" y="3561080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19 Sept 25</a:t>
            </a:r>
            <a:endParaRPr lang="en-US" sz="630" dirty="0"/>
          </a:p>
        </p:txBody>
      </p:sp>
      <p:sp>
        <p:nvSpPr>
          <p:cNvPr id="135" name="Shape 133"/>
          <p:cNvSpPr/>
          <p:nvPr/>
        </p:nvSpPr>
        <p:spPr>
          <a:xfrm>
            <a:off x="7158467" y="3641344"/>
            <a:ext cx="733485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8A6D34" y="4127195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37" name="Text 135"/>
          <p:cNvSpPr/>
          <p:nvPr/>
        </p:nvSpPr>
        <p:spPr>
          <a:xfrm>
            <a:off x="420624" y="3849624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Basement Walls &amp; B1 Slab</a:t>
            </a:r>
            <a:endParaRPr lang="en-US" sz="650" dirty="0"/>
          </a:p>
        </p:txBody>
      </p:sp>
      <p:sp>
        <p:nvSpPr>
          <p:cNvPr id="138" name="Text 136"/>
          <p:cNvSpPr/>
          <p:nvPr/>
        </p:nvSpPr>
        <p:spPr>
          <a:xfrm>
            <a:off x="2414016" y="3849624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54d</a:t>
            </a:r>
            <a:endParaRPr lang="en-US" sz="630" dirty="0"/>
          </a:p>
        </p:txBody>
      </p:sp>
      <p:sp>
        <p:nvSpPr>
          <p:cNvPr id="139" name="Text 137"/>
          <p:cNvSpPr/>
          <p:nvPr/>
        </p:nvSpPr>
        <p:spPr>
          <a:xfrm>
            <a:off x="2898648" y="3849624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08 Sept 25</a:t>
            </a:r>
            <a:endParaRPr lang="en-US" sz="630" dirty="0"/>
          </a:p>
        </p:txBody>
      </p:sp>
      <p:sp>
        <p:nvSpPr>
          <p:cNvPr id="140" name="Text 138"/>
          <p:cNvSpPr/>
          <p:nvPr/>
        </p:nvSpPr>
        <p:spPr>
          <a:xfrm>
            <a:off x="3557016" y="3849624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Oct 25</a:t>
            </a:r>
            <a:endParaRPr lang="en-US" sz="630" dirty="0"/>
          </a:p>
        </p:txBody>
      </p:sp>
      <p:sp>
        <p:nvSpPr>
          <p:cNvPr id="141" name="Shape 139"/>
          <p:cNvSpPr/>
          <p:nvPr/>
        </p:nvSpPr>
        <p:spPr>
          <a:xfrm>
            <a:off x="7716554" y="3929888"/>
            <a:ext cx="845102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8A6D34" y="4129024"/>
            <a:ext cx="11704320" cy="8A6D34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8A6D34" y="4415739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44" name="Text 142"/>
          <p:cNvSpPr/>
          <p:nvPr/>
        </p:nvSpPr>
        <p:spPr>
          <a:xfrm>
            <a:off x="420624" y="4138168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Basement Slab Complete</a:t>
            </a:r>
            <a:endParaRPr lang="en-US" sz="650" dirty="0"/>
          </a:p>
        </p:txBody>
      </p:sp>
      <p:sp>
        <p:nvSpPr>
          <p:cNvPr id="145" name="Text 143"/>
          <p:cNvSpPr/>
          <p:nvPr/>
        </p:nvSpPr>
        <p:spPr>
          <a:xfrm>
            <a:off x="2414016" y="4138168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46" name="Text 144"/>
          <p:cNvSpPr/>
          <p:nvPr/>
        </p:nvSpPr>
        <p:spPr>
          <a:xfrm>
            <a:off x="2898648" y="4138168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Oct 25</a:t>
            </a:r>
            <a:endParaRPr lang="en-US" sz="630" dirty="0"/>
          </a:p>
        </p:txBody>
      </p:sp>
      <p:sp>
        <p:nvSpPr>
          <p:cNvPr id="147" name="Text 145"/>
          <p:cNvSpPr/>
          <p:nvPr/>
        </p:nvSpPr>
        <p:spPr>
          <a:xfrm>
            <a:off x="3557016" y="4138168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Oct 25</a:t>
            </a:r>
            <a:endParaRPr lang="en-US" sz="630" dirty="0"/>
          </a:p>
        </p:txBody>
      </p:sp>
      <p:sp>
        <p:nvSpPr>
          <p:cNvPr id="148" name="Shape 146"/>
          <p:cNvSpPr/>
          <p:nvPr/>
        </p:nvSpPr>
        <p:spPr>
          <a:xfrm rot="2700000">
            <a:off x="8474788" y="4186428"/>
            <a:ext cx="8A6D34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8A6D34" y="4704283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50" name="Text 148"/>
          <p:cNvSpPr/>
          <p:nvPr/>
        </p:nvSpPr>
        <p:spPr>
          <a:xfrm>
            <a:off x="8A6D34" y="4426712"/>
            <a:ext cx="2093976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SUPERSTRUCTURE — RC FRAME</a:t>
            </a:r>
            <a:endParaRPr lang="en-US" sz="720" dirty="0"/>
          </a:p>
        </p:txBody>
      </p:sp>
      <p:sp>
        <p:nvSpPr>
          <p:cNvPr id="151" name="Text 149"/>
          <p:cNvSpPr/>
          <p:nvPr/>
        </p:nvSpPr>
        <p:spPr>
          <a:xfrm>
            <a:off x="2414016" y="4426712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243d</a:t>
            </a:r>
            <a:endParaRPr lang="en-US" sz="630" dirty="0"/>
          </a:p>
        </p:txBody>
      </p:sp>
      <p:sp>
        <p:nvSpPr>
          <p:cNvPr id="152" name="Text 150"/>
          <p:cNvSpPr/>
          <p:nvPr/>
        </p:nvSpPr>
        <p:spPr>
          <a:xfrm>
            <a:off x="2898648" y="4426712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15 Sept 25</a:t>
            </a:r>
            <a:endParaRPr lang="en-US" sz="630" dirty="0"/>
          </a:p>
        </p:txBody>
      </p:sp>
      <p:sp>
        <p:nvSpPr>
          <p:cNvPr id="153" name="Text 151"/>
          <p:cNvSpPr/>
          <p:nvPr/>
        </p:nvSpPr>
        <p:spPr>
          <a:xfrm>
            <a:off x="3557016" y="4426712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15 May 26</a:t>
            </a:r>
            <a:endParaRPr lang="en-US" sz="630" dirty="0"/>
          </a:p>
        </p:txBody>
      </p:sp>
      <p:sp>
        <p:nvSpPr>
          <p:cNvPr id="154" name="Shape 152"/>
          <p:cNvSpPr/>
          <p:nvPr/>
        </p:nvSpPr>
        <p:spPr>
          <a:xfrm>
            <a:off x="7828171" y="4490974"/>
            <a:ext cx="3858768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8A6D34" y="4706112"/>
            <a:ext cx="11704320" cy="8A6D34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8A6D34" y="499282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57" name="Text 155"/>
          <p:cNvSpPr/>
          <p:nvPr/>
        </p:nvSpPr>
        <p:spPr>
          <a:xfrm>
            <a:off x="420624" y="4715256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Ground–L2 Columns &amp; Slabs</a:t>
            </a:r>
            <a:endParaRPr lang="en-US" sz="650" dirty="0"/>
          </a:p>
        </p:txBody>
      </p:sp>
      <p:sp>
        <p:nvSpPr>
          <p:cNvPr id="158" name="Text 156"/>
          <p:cNvSpPr/>
          <p:nvPr/>
        </p:nvSpPr>
        <p:spPr>
          <a:xfrm>
            <a:off x="2414016" y="4715256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117d</a:t>
            </a:r>
            <a:endParaRPr lang="en-US" sz="630" dirty="0"/>
          </a:p>
        </p:txBody>
      </p:sp>
      <p:sp>
        <p:nvSpPr>
          <p:cNvPr id="159" name="Text 157"/>
          <p:cNvSpPr/>
          <p:nvPr/>
        </p:nvSpPr>
        <p:spPr>
          <a:xfrm>
            <a:off x="2898648" y="4715256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Sept 25</a:t>
            </a:r>
            <a:endParaRPr lang="en-US" sz="630" dirty="0"/>
          </a:p>
        </p:txBody>
      </p:sp>
      <p:sp>
        <p:nvSpPr>
          <p:cNvPr id="160" name="Text 158"/>
          <p:cNvSpPr/>
          <p:nvPr/>
        </p:nvSpPr>
        <p:spPr>
          <a:xfrm>
            <a:off x="3557016" y="4715256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09 Jan 26</a:t>
            </a:r>
            <a:endParaRPr lang="en-US" sz="630" dirty="0"/>
          </a:p>
        </p:txBody>
      </p:sp>
      <p:sp>
        <p:nvSpPr>
          <p:cNvPr id="161" name="Shape 159"/>
          <p:cNvSpPr/>
          <p:nvPr/>
        </p:nvSpPr>
        <p:spPr>
          <a:xfrm>
            <a:off x="7828171" y="4795520"/>
            <a:ext cx="1849657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8A6D34" y="528137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3" name="Text 161"/>
          <p:cNvSpPr/>
          <p:nvPr/>
        </p:nvSpPr>
        <p:spPr>
          <a:xfrm>
            <a:off x="420624" y="5003800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L3 Transfer Slab — Formwork &amp; Rebar</a:t>
            </a:r>
            <a:endParaRPr lang="en-US" sz="650" dirty="0"/>
          </a:p>
        </p:txBody>
      </p:sp>
      <p:sp>
        <p:nvSpPr>
          <p:cNvPr id="164" name="Text 162"/>
          <p:cNvSpPr/>
          <p:nvPr/>
        </p:nvSpPr>
        <p:spPr>
          <a:xfrm>
            <a:off x="2414016" y="5003800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25d</a:t>
            </a:r>
            <a:endParaRPr lang="en-US" sz="630" dirty="0"/>
          </a:p>
        </p:txBody>
      </p:sp>
      <p:sp>
        <p:nvSpPr>
          <p:cNvPr id="165" name="Text 163"/>
          <p:cNvSpPr/>
          <p:nvPr/>
        </p:nvSpPr>
        <p:spPr>
          <a:xfrm>
            <a:off x="2898648" y="5003800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05 Jan 26</a:t>
            </a:r>
            <a:endParaRPr lang="en-US" sz="630" dirty="0"/>
          </a:p>
        </p:txBody>
      </p:sp>
      <p:sp>
        <p:nvSpPr>
          <p:cNvPr id="166" name="Text 164"/>
          <p:cNvSpPr/>
          <p:nvPr/>
        </p:nvSpPr>
        <p:spPr>
          <a:xfrm>
            <a:off x="3557016" y="5003800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29 Jan 26</a:t>
            </a:r>
            <a:endParaRPr lang="en-US" sz="630" dirty="0"/>
          </a:p>
        </p:txBody>
      </p:sp>
      <p:sp>
        <p:nvSpPr>
          <p:cNvPr id="167" name="Shape 165"/>
          <p:cNvSpPr/>
          <p:nvPr/>
        </p:nvSpPr>
        <p:spPr>
          <a:xfrm>
            <a:off x="9614047" y="5084064"/>
            <a:ext cx="382688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8A6D34" y="5283200"/>
            <a:ext cx="11704320" cy="8A6D34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8A6D34" y="5569915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70" name="Text 168"/>
          <p:cNvSpPr/>
          <p:nvPr/>
        </p:nvSpPr>
        <p:spPr>
          <a:xfrm>
            <a:off x="420624" y="5292344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L3 Transfer Slab Pour  ◀  GATE</a:t>
            </a:r>
            <a:endParaRPr lang="en-US" sz="650" dirty="0"/>
          </a:p>
        </p:txBody>
      </p:sp>
      <p:sp>
        <p:nvSpPr>
          <p:cNvPr id="171" name="Text 169"/>
          <p:cNvSpPr/>
          <p:nvPr/>
        </p:nvSpPr>
        <p:spPr>
          <a:xfrm>
            <a:off x="2414016" y="5292344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72" name="Text 170"/>
          <p:cNvSpPr/>
          <p:nvPr/>
        </p:nvSpPr>
        <p:spPr>
          <a:xfrm>
            <a:off x="2898648" y="5292344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Jan 26</a:t>
            </a:r>
            <a:endParaRPr lang="en-US" sz="630" dirty="0"/>
          </a:p>
        </p:txBody>
      </p:sp>
      <p:sp>
        <p:nvSpPr>
          <p:cNvPr id="173" name="Text 171"/>
          <p:cNvSpPr/>
          <p:nvPr/>
        </p:nvSpPr>
        <p:spPr>
          <a:xfrm>
            <a:off x="3557016" y="5292344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Jan 26</a:t>
            </a:r>
            <a:endParaRPr lang="en-US" sz="630" dirty="0"/>
          </a:p>
        </p:txBody>
      </p:sp>
      <p:sp>
        <p:nvSpPr>
          <p:cNvPr id="174" name="Shape 172"/>
          <p:cNvSpPr/>
          <p:nvPr/>
        </p:nvSpPr>
        <p:spPr>
          <a:xfrm rot="2700000">
            <a:off x="9925812" y="5340604"/>
            <a:ext cx="8A6D34" cy="8A6D34"/>
          </a:xfrm>
          <a:prstGeom prst="rect">
            <a:avLst/>
          </a:prstGeom>
          <a:solidFill>
            <a:srgbClr val="D98A00"/>
          </a:solidFill>
          <a:ln w="12700">
            <a:solidFill>
              <a:srgbClr val="D98A00"/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8A6D34" y="5858459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76" name="Text 174"/>
          <p:cNvSpPr/>
          <p:nvPr/>
        </p:nvSpPr>
        <p:spPr>
          <a:xfrm>
            <a:off x="420624" y="5580888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L3–Roof Columns &amp; Slabs</a:t>
            </a:r>
            <a:endParaRPr lang="en-US" sz="650" dirty="0"/>
          </a:p>
        </p:txBody>
      </p:sp>
      <p:sp>
        <p:nvSpPr>
          <p:cNvPr id="177" name="Text 175"/>
          <p:cNvSpPr/>
          <p:nvPr/>
        </p:nvSpPr>
        <p:spPr>
          <a:xfrm>
            <a:off x="2414016" y="5580888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82d</a:t>
            </a:r>
            <a:endParaRPr lang="en-US" sz="630" dirty="0"/>
          </a:p>
        </p:txBody>
      </p:sp>
      <p:sp>
        <p:nvSpPr>
          <p:cNvPr id="178" name="Text 176"/>
          <p:cNvSpPr/>
          <p:nvPr/>
        </p:nvSpPr>
        <p:spPr>
          <a:xfrm>
            <a:off x="2898648" y="5580888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02 Feb 26</a:t>
            </a:r>
            <a:endParaRPr lang="en-US" sz="630" dirty="0"/>
          </a:p>
        </p:txBody>
      </p:sp>
      <p:sp>
        <p:nvSpPr>
          <p:cNvPr id="179" name="Text 177"/>
          <p:cNvSpPr/>
          <p:nvPr/>
        </p:nvSpPr>
        <p:spPr>
          <a:xfrm>
            <a:off x="3557016" y="5580888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24 Apr 26</a:t>
            </a:r>
            <a:endParaRPr lang="en-US" sz="630" dirty="0"/>
          </a:p>
        </p:txBody>
      </p:sp>
      <p:sp>
        <p:nvSpPr>
          <p:cNvPr id="180" name="Shape 178"/>
          <p:cNvSpPr/>
          <p:nvPr/>
        </p:nvSpPr>
        <p:spPr>
          <a:xfrm>
            <a:off x="10060516" y="5661152"/>
            <a:ext cx="1291571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81" name="Shape 179"/>
          <p:cNvSpPr/>
          <p:nvPr/>
        </p:nvSpPr>
        <p:spPr>
          <a:xfrm>
            <a:off x="8A6D34" y="5860288"/>
            <a:ext cx="11704320" cy="8A6D34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82" name="Shape 180"/>
          <p:cNvSpPr/>
          <p:nvPr/>
        </p:nvSpPr>
        <p:spPr>
          <a:xfrm>
            <a:off x="8A6D34" y="6147003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83" name="Text 181"/>
          <p:cNvSpPr/>
          <p:nvPr/>
        </p:nvSpPr>
        <p:spPr>
          <a:xfrm>
            <a:off x="420624" y="5869432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Roof Slab &amp; Stair/Lift Cores</a:t>
            </a:r>
            <a:endParaRPr lang="en-US" sz="650" dirty="0"/>
          </a:p>
        </p:txBody>
      </p:sp>
      <p:sp>
        <p:nvSpPr>
          <p:cNvPr id="184" name="Text 182"/>
          <p:cNvSpPr/>
          <p:nvPr/>
        </p:nvSpPr>
        <p:spPr>
          <a:xfrm>
            <a:off x="2414016" y="5869432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40d</a:t>
            </a:r>
            <a:endParaRPr lang="en-US" sz="630" dirty="0"/>
          </a:p>
        </p:txBody>
      </p:sp>
      <p:sp>
        <p:nvSpPr>
          <p:cNvPr id="185" name="Text 183"/>
          <p:cNvSpPr/>
          <p:nvPr/>
        </p:nvSpPr>
        <p:spPr>
          <a:xfrm>
            <a:off x="2898648" y="5869432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06 Apr 26</a:t>
            </a:r>
            <a:endParaRPr lang="en-US" sz="630" dirty="0"/>
          </a:p>
        </p:txBody>
      </p:sp>
      <p:sp>
        <p:nvSpPr>
          <p:cNvPr id="186" name="Text 184"/>
          <p:cNvSpPr/>
          <p:nvPr/>
        </p:nvSpPr>
        <p:spPr>
          <a:xfrm>
            <a:off x="3557016" y="5869432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May 26</a:t>
            </a:r>
            <a:endParaRPr lang="en-US" sz="630" dirty="0"/>
          </a:p>
        </p:txBody>
      </p:sp>
      <p:sp>
        <p:nvSpPr>
          <p:cNvPr id="187" name="Shape 185"/>
          <p:cNvSpPr/>
          <p:nvPr/>
        </p:nvSpPr>
        <p:spPr>
          <a:xfrm>
            <a:off x="11065071" y="5949696"/>
            <a:ext cx="621868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88" name="Shape 186"/>
          <p:cNvSpPr/>
          <p:nvPr/>
        </p:nvSpPr>
        <p:spPr>
          <a:xfrm>
            <a:off x="8A6D34" y="643554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89" name="Text 187"/>
          <p:cNvSpPr/>
          <p:nvPr/>
        </p:nvSpPr>
        <p:spPr>
          <a:xfrm>
            <a:off x="420624" y="6157976"/>
            <a:ext cx="1947672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Topping Out</a:t>
            </a:r>
            <a:endParaRPr lang="en-US" sz="650" dirty="0"/>
          </a:p>
        </p:txBody>
      </p:sp>
      <p:sp>
        <p:nvSpPr>
          <p:cNvPr id="190" name="Text 188"/>
          <p:cNvSpPr/>
          <p:nvPr/>
        </p:nvSpPr>
        <p:spPr>
          <a:xfrm>
            <a:off x="2414016" y="6157976"/>
            <a:ext cx="8A6D34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91" name="Text 189"/>
          <p:cNvSpPr/>
          <p:nvPr/>
        </p:nvSpPr>
        <p:spPr>
          <a:xfrm>
            <a:off x="2898648" y="6157976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May 26</a:t>
            </a:r>
            <a:endParaRPr lang="en-US" sz="630" dirty="0"/>
          </a:p>
        </p:txBody>
      </p:sp>
      <p:sp>
        <p:nvSpPr>
          <p:cNvPr id="192" name="Text 190"/>
          <p:cNvSpPr/>
          <p:nvPr/>
        </p:nvSpPr>
        <p:spPr>
          <a:xfrm>
            <a:off x="3557016" y="6157976"/>
            <a:ext cx="612648" cy="270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May 26</a:t>
            </a:r>
            <a:endParaRPr lang="en-US" sz="630" dirty="0"/>
          </a:p>
        </p:txBody>
      </p:sp>
      <p:sp>
        <p:nvSpPr>
          <p:cNvPr id="193" name="Shape 191"/>
          <p:cNvSpPr/>
          <p:nvPr/>
        </p:nvSpPr>
        <p:spPr>
          <a:xfrm rot="2700000">
            <a:off x="11600071" y="6206236"/>
            <a:ext cx="8A6D34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94" name="Shape 192"/>
          <p:cNvSpPr/>
          <p:nvPr/>
        </p:nvSpPr>
        <p:spPr>
          <a:xfrm>
            <a:off x="4655052" y="1674571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95" name="Shape 193"/>
          <p:cNvSpPr/>
          <p:nvPr/>
        </p:nvSpPr>
        <p:spPr>
          <a:xfrm>
            <a:off x="4565524" y="1676400"/>
            <a:ext cx="3658" cy="8A6D34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96" name="Shape 194"/>
          <p:cNvSpPr/>
          <p:nvPr/>
        </p:nvSpPr>
        <p:spPr>
          <a:xfrm>
            <a:off x="4567352" y="1963115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97" name="Shape 195"/>
          <p:cNvSpPr/>
          <p:nvPr/>
        </p:nvSpPr>
        <p:spPr>
          <a:xfrm>
            <a:off x="5627716" y="2251659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98" name="Shape 196"/>
          <p:cNvSpPr/>
          <p:nvPr/>
        </p:nvSpPr>
        <p:spPr>
          <a:xfrm>
            <a:off x="5394680" y="2253488"/>
            <a:ext cx="3658" cy="C2A87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199" name="Shape 197"/>
          <p:cNvSpPr/>
          <p:nvPr/>
        </p:nvSpPr>
        <p:spPr>
          <a:xfrm>
            <a:off x="5396509" y="2828747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0" name="Shape 198"/>
          <p:cNvSpPr/>
          <p:nvPr/>
        </p:nvSpPr>
        <p:spPr>
          <a:xfrm>
            <a:off x="6217693" y="2828747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1" name="Shape 199"/>
          <p:cNvSpPr/>
          <p:nvPr/>
        </p:nvSpPr>
        <p:spPr>
          <a:xfrm>
            <a:off x="6016548" y="2830576"/>
            <a:ext cx="3658" cy="8A6D34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2" name="Shape 200"/>
          <p:cNvSpPr/>
          <p:nvPr/>
        </p:nvSpPr>
        <p:spPr>
          <a:xfrm>
            <a:off x="6018377" y="3117291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3" name="Shape 201"/>
          <p:cNvSpPr/>
          <p:nvPr/>
        </p:nvSpPr>
        <p:spPr>
          <a:xfrm>
            <a:off x="6887397" y="3117291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4" name="Shape 202"/>
          <p:cNvSpPr/>
          <p:nvPr/>
        </p:nvSpPr>
        <p:spPr>
          <a:xfrm>
            <a:off x="6742060" y="3119120"/>
            <a:ext cx="3658" cy="8A6D34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5" name="Shape 203"/>
          <p:cNvSpPr/>
          <p:nvPr/>
        </p:nvSpPr>
        <p:spPr>
          <a:xfrm>
            <a:off x="6743889" y="3405835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6" name="Shape 204"/>
          <p:cNvSpPr/>
          <p:nvPr/>
        </p:nvSpPr>
        <p:spPr>
          <a:xfrm>
            <a:off x="7557100" y="3405835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7" name="Shape 205"/>
          <p:cNvSpPr/>
          <p:nvPr/>
        </p:nvSpPr>
        <p:spPr>
          <a:xfrm>
            <a:off x="7355955" y="3407664"/>
            <a:ext cx="3658" cy="8A6D34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8" name="Shape 206"/>
          <p:cNvSpPr/>
          <p:nvPr/>
        </p:nvSpPr>
        <p:spPr>
          <a:xfrm>
            <a:off x="7357784" y="3694379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9" name="Shape 207"/>
          <p:cNvSpPr/>
          <p:nvPr/>
        </p:nvSpPr>
        <p:spPr>
          <a:xfrm>
            <a:off x="7891952" y="3694379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0" name="Shape 208"/>
          <p:cNvSpPr/>
          <p:nvPr/>
        </p:nvSpPr>
        <p:spPr>
          <a:xfrm>
            <a:off x="7802424" y="3696208"/>
            <a:ext cx="3658" cy="8A6D34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1" name="Shape 209"/>
          <p:cNvSpPr/>
          <p:nvPr/>
        </p:nvSpPr>
        <p:spPr>
          <a:xfrm>
            <a:off x="7804253" y="3982923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2" name="Shape 210"/>
          <p:cNvSpPr/>
          <p:nvPr/>
        </p:nvSpPr>
        <p:spPr>
          <a:xfrm>
            <a:off x="8561656" y="3982923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13" name="Shape 211"/>
          <p:cNvSpPr/>
          <p:nvPr/>
        </p:nvSpPr>
        <p:spPr>
          <a:xfrm>
            <a:off x="8559827" y="3984752"/>
            <a:ext cx="3658" cy="8A6D34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14" name="Shape 212"/>
          <p:cNvSpPr/>
          <p:nvPr/>
        </p:nvSpPr>
        <p:spPr>
          <a:xfrm>
            <a:off x="8561656" y="4271467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15" name="Shape 213"/>
          <p:cNvSpPr/>
          <p:nvPr/>
        </p:nvSpPr>
        <p:spPr>
          <a:xfrm>
            <a:off x="9677828" y="4848555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6" name="Shape 214"/>
          <p:cNvSpPr/>
          <p:nvPr/>
        </p:nvSpPr>
        <p:spPr>
          <a:xfrm>
            <a:off x="9644109" y="4850384"/>
            <a:ext cx="3658" cy="8A6D34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7" name="Shape 215"/>
          <p:cNvSpPr/>
          <p:nvPr/>
        </p:nvSpPr>
        <p:spPr>
          <a:xfrm>
            <a:off x="9645938" y="5137099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8" name="Shape 216"/>
          <p:cNvSpPr/>
          <p:nvPr/>
        </p:nvSpPr>
        <p:spPr>
          <a:xfrm>
            <a:off x="9996735" y="5137099"/>
            <a:ext cx="7973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19" name="Shape 217"/>
          <p:cNvSpPr/>
          <p:nvPr/>
        </p:nvSpPr>
        <p:spPr>
          <a:xfrm>
            <a:off x="10002879" y="5138928"/>
            <a:ext cx="3658" cy="8A6D34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0" name="Shape 218"/>
          <p:cNvSpPr/>
          <p:nvPr/>
        </p:nvSpPr>
        <p:spPr>
          <a:xfrm>
            <a:off x="108A6D34" y="5425643"/>
            <a:ext cx="7973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1" name="Shape 219"/>
          <p:cNvSpPr/>
          <p:nvPr/>
        </p:nvSpPr>
        <p:spPr>
          <a:xfrm>
            <a:off x="10012680" y="5425643"/>
            <a:ext cx="2391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2" name="Shape 220"/>
          <p:cNvSpPr/>
          <p:nvPr/>
        </p:nvSpPr>
        <p:spPr>
          <a:xfrm>
            <a:off x="10034769" y="5427472"/>
            <a:ext cx="3658" cy="8A6D34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3" name="Shape 221"/>
          <p:cNvSpPr/>
          <p:nvPr/>
        </p:nvSpPr>
        <p:spPr>
          <a:xfrm>
            <a:off x="10036598" y="5714187"/>
            <a:ext cx="2391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4" name="Shape 222"/>
          <p:cNvSpPr/>
          <p:nvPr/>
        </p:nvSpPr>
        <p:spPr>
          <a:xfrm>
            <a:off x="11352087" y="5714187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25" name="Shape 223"/>
          <p:cNvSpPr/>
          <p:nvPr/>
        </p:nvSpPr>
        <p:spPr>
          <a:xfrm>
            <a:off x="118A6D34" y="5716016"/>
            <a:ext cx="3658" cy="8A6D34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26" name="Shape 224"/>
          <p:cNvSpPr/>
          <p:nvPr/>
        </p:nvSpPr>
        <p:spPr>
          <a:xfrm>
            <a:off x="118A6D34" y="6002731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27" name="Shape 225"/>
          <p:cNvSpPr/>
          <p:nvPr/>
        </p:nvSpPr>
        <p:spPr>
          <a:xfrm>
            <a:off x="11686939" y="6002731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8" name="Shape 226"/>
          <p:cNvSpPr/>
          <p:nvPr/>
        </p:nvSpPr>
        <p:spPr>
          <a:xfrm>
            <a:off x="11685110" y="6004560"/>
            <a:ext cx="3658" cy="8A6D34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9" name="Shape 227"/>
          <p:cNvSpPr/>
          <p:nvPr/>
        </p:nvSpPr>
        <p:spPr>
          <a:xfrm>
            <a:off x="11686939" y="6291275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30" name="Shape 228"/>
          <p:cNvSpPr/>
          <p:nvPr/>
        </p:nvSpPr>
        <p:spPr>
          <a:xfrm>
            <a:off x="4193438" y="868680"/>
            <a:ext cx="5486" cy="5568696"/>
          </a:xfrm>
          <a:prstGeom prst="line">
            <a:avLst/>
          </a:prstGeom>
          <a:noFill/>
          <a:ln w="9525">
            <a:solidFill>
              <a:srgbClr val="AAAAAA"/>
            </a:solidFill>
            <a:prstDash val="solid"/>
          </a:ln>
        </p:spPr>
      </p:sp>
      <p:sp>
        <p:nvSpPr>
          <p:cNvPr id="231" name="Shape 229"/>
          <p:cNvSpPr/>
          <p:nvPr/>
        </p:nvSpPr>
        <p:spPr>
          <a:xfrm>
            <a:off x="8A6D34" y="868680"/>
            <a:ext cx="11704320" cy="5568696"/>
          </a:xfrm>
          <a:prstGeom prst="rect">
            <a:avLst/>
          </a:prstGeom>
          <a:solidFill>
            <a:srgbClr val="F5F6F7">
              <a:alpha val="1000"/>
            </a:srgbClr>
          </a:solidFill>
          <a:ln w="9525">
            <a:solidFill>
              <a:srgbClr val="BBBBBB"/>
            </a:solidFill>
            <a:prstDash val="solid"/>
          </a:ln>
        </p:spPr>
      </p:sp>
      <p:sp>
        <p:nvSpPr>
          <p:cNvPr id="232" name="Shape 230"/>
          <p:cNvSpPr/>
          <p:nvPr/>
        </p:nvSpPr>
        <p:spPr>
          <a:xfrm>
            <a:off x="3200400" y="6505956"/>
            <a:ext cx="201168" cy="82296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233" name="Text 231"/>
          <p:cNvSpPr/>
          <p:nvPr/>
        </p:nvSpPr>
        <p:spPr>
          <a:xfrm>
            <a:off x="34564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Summary phase</a:t>
            </a:r>
            <a:endParaRPr lang="en-US" sz="650" dirty="0"/>
          </a:p>
        </p:txBody>
      </p:sp>
      <p:sp>
        <p:nvSpPr>
          <p:cNvPr id="234" name="Shape 232"/>
          <p:cNvSpPr/>
          <p:nvPr/>
        </p:nvSpPr>
        <p:spPr>
          <a:xfrm>
            <a:off x="4800600" y="6505956"/>
            <a:ext cx="201168" cy="82296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235" name="Text 233"/>
          <p:cNvSpPr/>
          <p:nvPr/>
        </p:nvSpPr>
        <p:spPr>
          <a:xfrm>
            <a:off x="50566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Activity</a:t>
            </a:r>
            <a:endParaRPr lang="en-US" sz="650" dirty="0"/>
          </a:p>
        </p:txBody>
      </p:sp>
      <p:sp>
        <p:nvSpPr>
          <p:cNvPr id="236" name="Shape 234"/>
          <p:cNvSpPr/>
          <p:nvPr/>
        </p:nvSpPr>
        <p:spPr>
          <a:xfrm rot="2700000">
            <a:off x="6446520" y="6510528"/>
            <a:ext cx="100584" cy="100584"/>
          </a:xfrm>
          <a:prstGeom prst="rect">
            <a:avLst/>
          </a:prstGeom>
          <a:solidFill>
            <a:srgbClr val="D98A00"/>
          </a:solidFill>
          <a:ln w="12700">
            <a:solidFill>
              <a:srgbClr val="D98A00"/>
            </a:solidFill>
            <a:prstDash val="solid"/>
          </a:ln>
        </p:spPr>
      </p:sp>
      <p:sp>
        <p:nvSpPr>
          <p:cNvPr id="237" name="Text 235"/>
          <p:cNvSpPr/>
          <p:nvPr/>
        </p:nvSpPr>
        <p:spPr>
          <a:xfrm>
            <a:off x="66568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Gate milestone</a:t>
            </a:r>
            <a:endParaRPr lang="en-US" sz="650" dirty="0"/>
          </a:p>
        </p:txBody>
      </p:sp>
      <p:sp>
        <p:nvSpPr>
          <p:cNvPr id="238" name="Shape 236"/>
          <p:cNvSpPr/>
          <p:nvPr/>
        </p:nvSpPr>
        <p:spPr>
          <a:xfrm rot="2700000">
            <a:off x="8046720" y="6510528"/>
            <a:ext cx="100584" cy="10058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39" name="Text 237"/>
          <p:cNvSpPr/>
          <p:nvPr/>
        </p:nvSpPr>
        <p:spPr>
          <a:xfrm>
            <a:off x="82570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Opening</a:t>
            </a:r>
            <a:endParaRPr lang="en-US" sz="650" dirty="0"/>
          </a:p>
        </p:txBody>
      </p:sp>
      <p:sp>
        <p:nvSpPr>
          <p:cNvPr id="240" name="Shape 238"/>
          <p:cNvSpPr/>
          <p:nvPr/>
        </p:nvSpPr>
        <p:spPr>
          <a:xfrm>
            <a:off x="9682582" y="6492240"/>
            <a:ext cx="3658" cy="8A6D34"/>
          </a:xfrm>
          <a:prstGeom prst="line">
            <a:avLst/>
          </a:prstGeom>
          <a:noFill/>
          <a:ln w="10795">
            <a:solidFill>
              <a:srgbClr val="C0392B"/>
            </a:solidFill>
            <a:prstDash val="sysDash"/>
          </a:ln>
        </p:spPr>
      </p:sp>
      <p:sp>
        <p:nvSpPr>
          <p:cNvPr id="241" name="Text 239"/>
          <p:cNvSpPr/>
          <p:nvPr/>
        </p:nvSpPr>
        <p:spPr>
          <a:xfrm>
            <a:off x="98572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Today</a:t>
            </a:r>
            <a:endParaRPr lang="en-US" sz="650" dirty="0"/>
          </a:p>
        </p:txBody>
      </p:sp>
      <p:sp>
        <p:nvSpPr>
          <p:cNvPr id="242" name="Shape 240"/>
          <p:cNvSpPr/>
          <p:nvPr/>
        </p:nvSpPr>
        <p:spPr>
          <a:xfrm>
            <a:off x="8A6D34" y="6702552"/>
            <a:ext cx="11704320" cy="12802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3" name="Text 241"/>
          <p:cNvSpPr/>
          <p:nvPr/>
        </p:nvSpPr>
        <p:spPr>
          <a:xfrm>
            <a:off x="8A6D34" y="6693408"/>
            <a:ext cx="6400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80" dirty="0">
                <a:solidFill>
                  <a:srgbClr val="8A8A8A"/>
                </a:solidFill>
              </a:rPr>
              <a:t>Apex Project Management  |  Construction Management</a:t>
            </a:r>
            <a:endParaRPr lang="en-US" sz="680" dirty="0"/>
          </a:p>
        </p:txBody>
      </p:sp>
      <p:sp>
        <p:nvSpPr>
          <p:cNvPr id="244" name="Text 242"/>
          <p:cNvSpPr/>
          <p:nvPr/>
        </p:nvSpPr>
        <p:spPr>
          <a:xfrm>
            <a:off x="8A6D34" y="6693408"/>
            <a:ext cx="11704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80" dirty="0">
                <a:solidFill>
                  <a:srgbClr val="8A8A8A"/>
                </a:solidFill>
              </a:rPr>
              <a:t>Baseline Programme  |  Rev 0  |  Oct 2025 update  |  Page 2 of 3</a:t>
            </a:r>
            <a:endParaRPr lang="en-US" sz="6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A6D34" y="50292"/>
            <a:ext cx="502920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50" kern="0" dirty="0">
                <a:solidFill>
                  <a:srgbClr val="8A6D34"/>
                </a:solidFill>
              </a:rPr>
              <a:t>NORTHGATE RETAIL CENTRE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A6D34" y="8A6D34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A6D34"/>
                </a:solidFill>
              </a:rPr>
              <a:t>Façade, MEP, Fit-out &amp; Handover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8A6D34" y="50292"/>
            <a:ext cx="11704320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spc="50" kern="0" dirty="0">
                <a:solidFill>
                  <a:srgbClr val="8A8A8A"/>
                </a:solidFill>
              </a:rPr>
              <a:t>Page 3 of 3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8A6D34" y="C2A878"/>
            <a:ext cx="11704320" cy="5029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A6D34" y="C2A878"/>
            <a:ext cx="11704320" cy="20117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224528" y="868680"/>
            <a:ext cx="1344195" cy="19202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42816" y="868680"/>
            <a:ext cx="1307619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Q1  2026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5591899" y="868680"/>
            <a:ext cx="2085821" cy="192024"/>
          </a:xfrm>
          <a:prstGeom prst="rect">
            <a:avLst/>
          </a:prstGeom>
          <a:solidFill>
            <a:srgbClr val="E2EBF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10187" y="868680"/>
            <a:ext cx="2049245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Q2  2026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7700896" y="868680"/>
            <a:ext cx="2108996" cy="19202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19184" y="868680"/>
            <a:ext cx="20724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Q3  2026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9833068" y="868680"/>
            <a:ext cx="2108996" cy="192024"/>
          </a:xfrm>
          <a:prstGeom prst="rect">
            <a:avLst/>
          </a:prstGeom>
          <a:solidFill>
            <a:srgbClr val="E2EBF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51356" y="868680"/>
            <a:ext cx="207242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A6D34"/>
                </a:solidFill>
              </a:rPr>
              <a:t>Q4  2026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4222699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224528" y="1060704"/>
            <a:ext cx="625746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33672" y="1060704"/>
            <a:ext cx="C2A87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Feb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4871621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873450" y="1060704"/>
            <a:ext cx="69527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594" y="1060704"/>
            <a:ext cx="67698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Mar</a:t>
            </a:r>
            <a:endParaRPr lang="en-US" sz="650" dirty="0"/>
          </a:p>
        </p:txBody>
      </p:sp>
      <p:sp>
        <p:nvSpPr>
          <p:cNvPr id="21" name="Shape 19"/>
          <p:cNvSpPr/>
          <p:nvPr/>
        </p:nvSpPr>
        <p:spPr>
          <a:xfrm>
            <a:off x="5590070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591899" y="1060704"/>
            <a:ext cx="67209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01043" y="1060704"/>
            <a:ext cx="65381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Apr</a:t>
            </a:r>
            <a:endParaRPr lang="en-US" sz="650" dirty="0"/>
          </a:p>
        </p:txBody>
      </p:sp>
      <p:sp>
        <p:nvSpPr>
          <p:cNvPr id="24" name="Shape 22"/>
          <p:cNvSpPr/>
          <p:nvPr/>
        </p:nvSpPr>
        <p:spPr>
          <a:xfrm>
            <a:off x="6285344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87173" y="1060704"/>
            <a:ext cx="69527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96317" y="1060704"/>
            <a:ext cx="67698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May</a:t>
            </a:r>
            <a:endParaRPr lang="en-US" sz="650" dirty="0"/>
          </a:p>
        </p:txBody>
      </p:sp>
      <p:sp>
        <p:nvSpPr>
          <p:cNvPr id="27" name="Shape 25"/>
          <p:cNvSpPr/>
          <p:nvPr/>
        </p:nvSpPr>
        <p:spPr>
          <a:xfrm>
            <a:off x="7003793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005622" y="1060704"/>
            <a:ext cx="67209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014766" y="1060704"/>
            <a:ext cx="65381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Jun</a:t>
            </a:r>
            <a:endParaRPr lang="en-US" sz="650" dirty="0"/>
          </a:p>
        </p:txBody>
      </p:sp>
      <p:sp>
        <p:nvSpPr>
          <p:cNvPr id="30" name="Shape 28"/>
          <p:cNvSpPr/>
          <p:nvPr/>
        </p:nvSpPr>
        <p:spPr>
          <a:xfrm>
            <a:off x="7699067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700896" y="1060704"/>
            <a:ext cx="69527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710040" y="1060704"/>
            <a:ext cx="67698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Jul</a:t>
            </a:r>
            <a:endParaRPr lang="en-US" sz="650" dirty="0"/>
          </a:p>
        </p:txBody>
      </p:sp>
      <p:sp>
        <p:nvSpPr>
          <p:cNvPr id="33" name="Shape 31"/>
          <p:cNvSpPr/>
          <p:nvPr/>
        </p:nvSpPr>
        <p:spPr>
          <a:xfrm>
            <a:off x="8417516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419345" y="1060704"/>
            <a:ext cx="69527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428489" y="1060704"/>
            <a:ext cx="67698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Aug</a:t>
            </a:r>
            <a:endParaRPr lang="en-US" sz="650" dirty="0"/>
          </a:p>
        </p:txBody>
      </p:sp>
      <p:sp>
        <p:nvSpPr>
          <p:cNvPr id="36" name="Shape 34"/>
          <p:cNvSpPr/>
          <p:nvPr/>
        </p:nvSpPr>
        <p:spPr>
          <a:xfrm>
            <a:off x="9135965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9137794" y="1060704"/>
            <a:ext cx="67209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9146938" y="1060704"/>
            <a:ext cx="65381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Sept</a:t>
            </a:r>
            <a:endParaRPr lang="en-US" sz="650" dirty="0"/>
          </a:p>
        </p:txBody>
      </p:sp>
      <p:sp>
        <p:nvSpPr>
          <p:cNvPr id="39" name="Shape 37"/>
          <p:cNvSpPr/>
          <p:nvPr/>
        </p:nvSpPr>
        <p:spPr>
          <a:xfrm>
            <a:off x="9831239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833068" y="1060704"/>
            <a:ext cx="69527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9842212" y="1060704"/>
            <a:ext cx="67698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Oct</a:t>
            </a:r>
            <a:endParaRPr lang="en-US" sz="650" dirty="0"/>
          </a:p>
        </p:txBody>
      </p:sp>
      <p:sp>
        <p:nvSpPr>
          <p:cNvPr id="42" name="Shape 40"/>
          <p:cNvSpPr/>
          <p:nvPr/>
        </p:nvSpPr>
        <p:spPr>
          <a:xfrm>
            <a:off x="10C2A878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0551517" y="1060704"/>
            <a:ext cx="672098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0560661" y="1060704"/>
            <a:ext cx="65381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Nov</a:t>
            </a:r>
            <a:endParaRPr lang="en-US" sz="650" dirty="0"/>
          </a:p>
        </p:txBody>
      </p:sp>
      <p:sp>
        <p:nvSpPr>
          <p:cNvPr id="45" name="Shape 43"/>
          <p:cNvSpPr/>
          <p:nvPr/>
        </p:nvSpPr>
        <p:spPr>
          <a:xfrm>
            <a:off x="118A6D34" y="1243584"/>
            <a:ext cx="3658" cy="5193792"/>
          </a:xfrm>
          <a:prstGeom prst="line">
            <a:avLst/>
          </a:prstGeom>
          <a:noFill/>
          <a:ln w="3810">
            <a:solidFill>
              <a:srgbClr val="EEEEEE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1246790" y="1060704"/>
            <a:ext cx="695274" cy="182880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118A6D34" y="1060704"/>
            <a:ext cx="67698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Dec</a:t>
            </a:r>
            <a:endParaRPr lang="en-US" sz="650" dirty="0"/>
          </a:p>
        </p:txBody>
      </p:sp>
      <p:sp>
        <p:nvSpPr>
          <p:cNvPr id="48" name="Shape 46"/>
          <p:cNvSpPr/>
          <p:nvPr/>
        </p:nvSpPr>
        <p:spPr>
          <a:xfrm>
            <a:off x="8A6D34" y="868680"/>
            <a:ext cx="3941064" cy="8A6D34"/>
          </a:xfrm>
          <a:prstGeom prst="rect">
            <a:avLst/>
          </a:prstGeom>
          <a:solidFill>
            <a:srgbClr val="EEF3F7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2384755" y="868680"/>
            <a:ext cx="3658" cy="5568696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2860243" y="868680"/>
            <a:ext cx="3658" cy="5568696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518611" y="868680"/>
            <a:ext cx="3658" cy="5568696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283464" y="868680"/>
            <a:ext cx="2084832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80" b="1" dirty="0">
                <a:solidFill>
                  <a:srgbClr val="8A6D34"/>
                </a:solidFill>
              </a:rPr>
              <a:t>TASK / ACTIVITY</a:t>
            </a:r>
            <a:endParaRPr lang="en-US" sz="680" dirty="0"/>
          </a:p>
        </p:txBody>
      </p:sp>
      <p:sp>
        <p:nvSpPr>
          <p:cNvPr id="53" name="Text 51"/>
          <p:cNvSpPr/>
          <p:nvPr/>
        </p:nvSpPr>
        <p:spPr>
          <a:xfrm>
            <a:off x="2414016" y="868680"/>
            <a:ext cx="8A6D34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A6D34"/>
                </a:solidFill>
              </a:rPr>
              <a:t>DURATION</a:t>
            </a:r>
            <a:endParaRPr lang="en-US" sz="650" dirty="0"/>
          </a:p>
        </p:txBody>
      </p:sp>
      <p:sp>
        <p:nvSpPr>
          <p:cNvPr id="54" name="Text 52"/>
          <p:cNvSpPr/>
          <p:nvPr/>
        </p:nvSpPr>
        <p:spPr>
          <a:xfrm>
            <a:off x="2889504" y="868680"/>
            <a:ext cx="621792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A6D34"/>
                </a:solidFill>
              </a:rPr>
              <a:t>START</a:t>
            </a:r>
            <a:endParaRPr lang="en-US" sz="650" dirty="0"/>
          </a:p>
        </p:txBody>
      </p:sp>
      <p:sp>
        <p:nvSpPr>
          <p:cNvPr id="55" name="Text 53"/>
          <p:cNvSpPr/>
          <p:nvPr/>
        </p:nvSpPr>
        <p:spPr>
          <a:xfrm>
            <a:off x="3547872" y="868680"/>
            <a:ext cx="621792" cy="8A6D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8A6D34"/>
                </a:solidFill>
              </a:rPr>
              <a:t>FINISH</a:t>
            </a:r>
            <a:endParaRPr lang="en-US" sz="650" dirty="0"/>
          </a:p>
        </p:txBody>
      </p:sp>
      <p:sp>
        <p:nvSpPr>
          <p:cNvPr id="56" name="Shape 54"/>
          <p:cNvSpPr/>
          <p:nvPr/>
        </p:nvSpPr>
        <p:spPr>
          <a:xfrm>
            <a:off x="8A6D34" y="1243584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8A6D34" y="147783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8A6D34" y="1252728"/>
            <a:ext cx="2093976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FAÇADE &amp; EXTERNAL ENVELOPE</a:t>
            </a:r>
            <a:endParaRPr lang="en-US" sz="720" dirty="0"/>
          </a:p>
        </p:txBody>
      </p:sp>
      <p:sp>
        <p:nvSpPr>
          <p:cNvPr id="59" name="Text 57"/>
          <p:cNvSpPr/>
          <p:nvPr/>
        </p:nvSpPr>
        <p:spPr>
          <a:xfrm>
            <a:off x="2414016" y="1252728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183d</a:t>
            </a:r>
            <a:endParaRPr lang="en-US" sz="630" dirty="0"/>
          </a:p>
        </p:txBody>
      </p:sp>
      <p:sp>
        <p:nvSpPr>
          <p:cNvPr id="60" name="Text 58"/>
          <p:cNvSpPr/>
          <p:nvPr/>
        </p:nvSpPr>
        <p:spPr>
          <a:xfrm>
            <a:off x="2898648" y="1252728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02 Mar 26</a:t>
            </a:r>
            <a:endParaRPr lang="en-US" sz="630" dirty="0"/>
          </a:p>
        </p:txBody>
      </p:sp>
      <p:sp>
        <p:nvSpPr>
          <p:cNvPr id="61" name="Text 59"/>
          <p:cNvSpPr/>
          <p:nvPr/>
        </p:nvSpPr>
        <p:spPr>
          <a:xfrm>
            <a:off x="3557016" y="1252728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31 Aug 26</a:t>
            </a:r>
            <a:endParaRPr lang="en-US" sz="630" dirty="0"/>
          </a:p>
        </p:txBody>
      </p:sp>
      <p:sp>
        <p:nvSpPr>
          <p:cNvPr id="62" name="Shape 60"/>
          <p:cNvSpPr/>
          <p:nvPr/>
        </p:nvSpPr>
        <p:spPr>
          <a:xfrm>
            <a:off x="4896626" y="1290759"/>
            <a:ext cx="4217993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8A6D34" y="1713918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420624" y="1488809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Curtain Wall / Cladding Install</a:t>
            </a:r>
            <a:endParaRPr lang="en-US" sz="650" dirty="0"/>
          </a:p>
        </p:txBody>
      </p:sp>
      <p:sp>
        <p:nvSpPr>
          <p:cNvPr id="65" name="Text 63"/>
          <p:cNvSpPr/>
          <p:nvPr/>
        </p:nvSpPr>
        <p:spPr>
          <a:xfrm>
            <a:off x="2414016" y="1488809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117d</a:t>
            </a:r>
            <a:endParaRPr lang="en-US" sz="630" dirty="0"/>
          </a:p>
        </p:txBody>
      </p:sp>
      <p:sp>
        <p:nvSpPr>
          <p:cNvPr id="66" name="Text 64"/>
          <p:cNvSpPr/>
          <p:nvPr/>
        </p:nvSpPr>
        <p:spPr>
          <a:xfrm>
            <a:off x="2898648" y="1488809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06 Apr 26</a:t>
            </a:r>
            <a:endParaRPr lang="en-US" sz="630" dirty="0"/>
          </a:p>
        </p:txBody>
      </p:sp>
      <p:sp>
        <p:nvSpPr>
          <p:cNvPr id="67" name="Text 65"/>
          <p:cNvSpPr/>
          <p:nvPr/>
        </p:nvSpPr>
        <p:spPr>
          <a:xfrm>
            <a:off x="3557016" y="1488809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Jul 26</a:t>
            </a:r>
            <a:endParaRPr lang="en-US" sz="630" dirty="0"/>
          </a:p>
        </p:txBody>
      </p:sp>
      <p:sp>
        <p:nvSpPr>
          <p:cNvPr id="68" name="Shape 66"/>
          <p:cNvSpPr/>
          <p:nvPr/>
        </p:nvSpPr>
        <p:spPr>
          <a:xfrm>
            <a:off x="5707778" y="1542842"/>
            <a:ext cx="2688391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8A6D34" y="1715747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8A6D34" y="1950000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420624" y="1724891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Roofing &amp; Waterproofing</a:t>
            </a:r>
            <a:endParaRPr lang="en-US" sz="650" dirty="0"/>
          </a:p>
        </p:txBody>
      </p:sp>
      <p:sp>
        <p:nvSpPr>
          <p:cNvPr id="72" name="Text 70"/>
          <p:cNvSpPr/>
          <p:nvPr/>
        </p:nvSpPr>
        <p:spPr>
          <a:xfrm>
            <a:off x="2414016" y="1724891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54d</a:t>
            </a:r>
            <a:endParaRPr lang="en-US" sz="630" dirty="0"/>
          </a:p>
        </p:txBody>
      </p:sp>
      <p:sp>
        <p:nvSpPr>
          <p:cNvPr id="73" name="Text 71"/>
          <p:cNvSpPr/>
          <p:nvPr/>
        </p:nvSpPr>
        <p:spPr>
          <a:xfrm>
            <a:off x="2898648" y="1724891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04 May 26</a:t>
            </a:r>
            <a:endParaRPr lang="en-US" sz="630" dirty="0"/>
          </a:p>
        </p:txBody>
      </p:sp>
      <p:sp>
        <p:nvSpPr>
          <p:cNvPr id="74" name="Text 72"/>
          <p:cNvSpPr/>
          <p:nvPr/>
        </p:nvSpPr>
        <p:spPr>
          <a:xfrm>
            <a:off x="3557016" y="1724891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26 Jun 26</a:t>
            </a:r>
            <a:endParaRPr lang="en-US" sz="630" dirty="0"/>
          </a:p>
        </p:txBody>
      </p:sp>
      <p:sp>
        <p:nvSpPr>
          <p:cNvPr id="75" name="Shape 73"/>
          <p:cNvSpPr/>
          <p:nvPr/>
        </p:nvSpPr>
        <p:spPr>
          <a:xfrm>
            <a:off x="6356700" y="1778924"/>
            <a:ext cx="1228317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8A6D34" y="218608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420624" y="1960972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Storefront &amp; Glazing</a:t>
            </a:r>
            <a:endParaRPr lang="en-US" sz="650" dirty="0"/>
          </a:p>
        </p:txBody>
      </p:sp>
      <p:sp>
        <p:nvSpPr>
          <p:cNvPr id="78" name="Text 76"/>
          <p:cNvSpPr/>
          <p:nvPr/>
        </p:nvSpPr>
        <p:spPr>
          <a:xfrm>
            <a:off x="2414016" y="1960972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78d</a:t>
            </a:r>
            <a:endParaRPr lang="en-US" sz="630" dirty="0"/>
          </a:p>
        </p:txBody>
      </p:sp>
      <p:sp>
        <p:nvSpPr>
          <p:cNvPr id="79" name="Text 77"/>
          <p:cNvSpPr/>
          <p:nvPr/>
        </p:nvSpPr>
        <p:spPr>
          <a:xfrm>
            <a:off x="2898648" y="1960972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Jun 26</a:t>
            </a:r>
            <a:endParaRPr lang="en-US" sz="630" dirty="0"/>
          </a:p>
        </p:txBody>
      </p:sp>
      <p:sp>
        <p:nvSpPr>
          <p:cNvPr id="80" name="Text 78"/>
          <p:cNvSpPr/>
          <p:nvPr/>
        </p:nvSpPr>
        <p:spPr>
          <a:xfrm>
            <a:off x="3557016" y="1960972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Aug 26</a:t>
            </a:r>
            <a:endParaRPr lang="en-US" sz="630" dirty="0"/>
          </a:p>
        </p:txBody>
      </p:sp>
      <p:sp>
        <p:nvSpPr>
          <p:cNvPr id="81" name="Shape 79"/>
          <p:cNvSpPr/>
          <p:nvPr/>
        </p:nvSpPr>
        <p:spPr>
          <a:xfrm>
            <a:off x="7330083" y="2015005"/>
            <a:ext cx="1784535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8A6D34" y="2187910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8A6D34" y="2422162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420624" y="2197054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Building Watertight</a:t>
            </a:r>
            <a:endParaRPr lang="en-US" sz="650" dirty="0"/>
          </a:p>
        </p:txBody>
      </p:sp>
      <p:sp>
        <p:nvSpPr>
          <p:cNvPr id="85" name="Text 83"/>
          <p:cNvSpPr/>
          <p:nvPr/>
        </p:nvSpPr>
        <p:spPr>
          <a:xfrm>
            <a:off x="2414016" y="2197054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86" name="Text 84"/>
          <p:cNvSpPr/>
          <p:nvPr/>
        </p:nvSpPr>
        <p:spPr>
          <a:xfrm>
            <a:off x="2898648" y="2197054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Aug 26</a:t>
            </a:r>
            <a:endParaRPr lang="en-US" sz="630" dirty="0"/>
          </a:p>
        </p:txBody>
      </p:sp>
      <p:sp>
        <p:nvSpPr>
          <p:cNvPr id="87" name="Text 85"/>
          <p:cNvSpPr/>
          <p:nvPr/>
        </p:nvSpPr>
        <p:spPr>
          <a:xfrm>
            <a:off x="3557016" y="2197054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Aug 26</a:t>
            </a:r>
            <a:endParaRPr lang="en-US" sz="630" dirty="0"/>
          </a:p>
        </p:txBody>
      </p:sp>
      <p:sp>
        <p:nvSpPr>
          <p:cNvPr id="88" name="Shape 86"/>
          <p:cNvSpPr/>
          <p:nvPr/>
        </p:nvSpPr>
        <p:spPr>
          <a:xfrm rot="2700000">
            <a:off x="9027750" y="2219083"/>
            <a:ext cx="8A6D34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8A6D34" y="2658244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8A6D34" y="2433135"/>
            <a:ext cx="2093976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MEP INSTALLATION</a:t>
            </a:r>
            <a:endParaRPr lang="en-US" sz="720" dirty="0"/>
          </a:p>
        </p:txBody>
      </p:sp>
      <p:sp>
        <p:nvSpPr>
          <p:cNvPr id="91" name="Text 89"/>
          <p:cNvSpPr/>
          <p:nvPr/>
        </p:nvSpPr>
        <p:spPr>
          <a:xfrm>
            <a:off x="2414016" y="2433135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241d</a:t>
            </a:r>
            <a:endParaRPr lang="en-US" sz="630" dirty="0"/>
          </a:p>
        </p:txBody>
      </p:sp>
      <p:sp>
        <p:nvSpPr>
          <p:cNvPr id="92" name="Text 90"/>
          <p:cNvSpPr/>
          <p:nvPr/>
        </p:nvSpPr>
        <p:spPr>
          <a:xfrm>
            <a:off x="2898648" y="2433135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02 Feb 26</a:t>
            </a:r>
            <a:endParaRPr lang="en-US" sz="630" dirty="0"/>
          </a:p>
        </p:txBody>
      </p:sp>
      <p:sp>
        <p:nvSpPr>
          <p:cNvPr id="93" name="Text 91"/>
          <p:cNvSpPr/>
          <p:nvPr/>
        </p:nvSpPr>
        <p:spPr>
          <a:xfrm>
            <a:off x="3557016" y="2433135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30 Sept 26</a:t>
            </a:r>
            <a:endParaRPr lang="en-US" sz="630" dirty="0"/>
          </a:p>
        </p:txBody>
      </p:sp>
      <p:sp>
        <p:nvSpPr>
          <p:cNvPr id="94" name="Shape 92"/>
          <p:cNvSpPr/>
          <p:nvPr/>
        </p:nvSpPr>
        <p:spPr>
          <a:xfrm>
            <a:off x="4247704" y="2471166"/>
            <a:ext cx="5562188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8A6D34" y="2660073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8A6D34" y="2894325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97" name="Text 95"/>
          <p:cNvSpPr/>
          <p:nvPr/>
        </p:nvSpPr>
        <p:spPr>
          <a:xfrm>
            <a:off x="420624" y="2669217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1st Fix — Risers &amp; Containment</a:t>
            </a:r>
            <a:endParaRPr lang="en-US" sz="650" dirty="0"/>
          </a:p>
        </p:txBody>
      </p:sp>
      <p:sp>
        <p:nvSpPr>
          <p:cNvPr id="98" name="Text 96"/>
          <p:cNvSpPr/>
          <p:nvPr/>
        </p:nvSpPr>
        <p:spPr>
          <a:xfrm>
            <a:off x="2414016" y="2669217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103d</a:t>
            </a:r>
            <a:endParaRPr lang="en-US" sz="630" dirty="0"/>
          </a:p>
        </p:txBody>
      </p:sp>
      <p:sp>
        <p:nvSpPr>
          <p:cNvPr id="99" name="Text 97"/>
          <p:cNvSpPr/>
          <p:nvPr/>
        </p:nvSpPr>
        <p:spPr>
          <a:xfrm>
            <a:off x="2898648" y="2669217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02 Feb 26</a:t>
            </a:r>
            <a:endParaRPr lang="en-US" sz="630" dirty="0"/>
          </a:p>
        </p:txBody>
      </p:sp>
      <p:sp>
        <p:nvSpPr>
          <p:cNvPr id="100" name="Text 98"/>
          <p:cNvSpPr/>
          <p:nvPr/>
        </p:nvSpPr>
        <p:spPr>
          <a:xfrm>
            <a:off x="3557016" y="2669217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May 26</a:t>
            </a:r>
            <a:endParaRPr lang="en-US" sz="630" dirty="0"/>
          </a:p>
        </p:txBody>
      </p:sp>
      <p:sp>
        <p:nvSpPr>
          <p:cNvPr id="101" name="Shape 99"/>
          <p:cNvSpPr/>
          <p:nvPr/>
        </p:nvSpPr>
        <p:spPr>
          <a:xfrm>
            <a:off x="4247704" y="2723249"/>
            <a:ext cx="2363930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8A6D34" y="313040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03" name="Text 101"/>
          <p:cNvSpPr/>
          <p:nvPr/>
        </p:nvSpPr>
        <p:spPr>
          <a:xfrm>
            <a:off x="420624" y="2905298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Plant &amp; Equipment Install</a:t>
            </a:r>
            <a:endParaRPr lang="en-US" sz="650" dirty="0"/>
          </a:p>
        </p:txBody>
      </p:sp>
      <p:sp>
        <p:nvSpPr>
          <p:cNvPr id="104" name="Text 102"/>
          <p:cNvSpPr/>
          <p:nvPr/>
        </p:nvSpPr>
        <p:spPr>
          <a:xfrm>
            <a:off x="2414016" y="2905298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117d</a:t>
            </a:r>
            <a:endParaRPr lang="en-US" sz="630" dirty="0"/>
          </a:p>
        </p:txBody>
      </p:sp>
      <p:sp>
        <p:nvSpPr>
          <p:cNvPr id="105" name="Text 103"/>
          <p:cNvSpPr/>
          <p:nvPr/>
        </p:nvSpPr>
        <p:spPr>
          <a:xfrm>
            <a:off x="2898648" y="2905298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06 Apr 26</a:t>
            </a:r>
            <a:endParaRPr lang="en-US" sz="630" dirty="0"/>
          </a:p>
        </p:txBody>
      </p:sp>
      <p:sp>
        <p:nvSpPr>
          <p:cNvPr id="106" name="Text 104"/>
          <p:cNvSpPr/>
          <p:nvPr/>
        </p:nvSpPr>
        <p:spPr>
          <a:xfrm>
            <a:off x="3557016" y="2905298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31 Jul 26</a:t>
            </a:r>
            <a:endParaRPr lang="en-US" sz="630" dirty="0"/>
          </a:p>
        </p:txBody>
      </p:sp>
      <p:sp>
        <p:nvSpPr>
          <p:cNvPr id="107" name="Shape 105"/>
          <p:cNvSpPr/>
          <p:nvPr/>
        </p:nvSpPr>
        <p:spPr>
          <a:xfrm>
            <a:off x="5707778" y="2959331"/>
            <a:ext cx="2688391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8A6D34" y="3132236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8A6D34" y="3366488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10" name="Text 108"/>
          <p:cNvSpPr/>
          <p:nvPr/>
        </p:nvSpPr>
        <p:spPr>
          <a:xfrm>
            <a:off x="420624" y="3141380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2nd Fix &amp; Terminations</a:t>
            </a:r>
            <a:endParaRPr lang="en-US" sz="650" dirty="0"/>
          </a:p>
        </p:txBody>
      </p:sp>
      <p:sp>
        <p:nvSpPr>
          <p:cNvPr id="111" name="Text 109"/>
          <p:cNvSpPr/>
          <p:nvPr/>
        </p:nvSpPr>
        <p:spPr>
          <a:xfrm>
            <a:off x="2414016" y="3141380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122d</a:t>
            </a:r>
            <a:endParaRPr lang="en-US" sz="630" dirty="0"/>
          </a:p>
        </p:txBody>
      </p:sp>
      <p:sp>
        <p:nvSpPr>
          <p:cNvPr id="112" name="Text 110"/>
          <p:cNvSpPr/>
          <p:nvPr/>
        </p:nvSpPr>
        <p:spPr>
          <a:xfrm>
            <a:off x="2898648" y="3141380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01 Jun 26</a:t>
            </a:r>
            <a:endParaRPr lang="en-US" sz="630" dirty="0"/>
          </a:p>
        </p:txBody>
      </p:sp>
      <p:sp>
        <p:nvSpPr>
          <p:cNvPr id="113" name="Text 111"/>
          <p:cNvSpPr/>
          <p:nvPr/>
        </p:nvSpPr>
        <p:spPr>
          <a:xfrm>
            <a:off x="3557016" y="3141380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Sept 26</a:t>
            </a:r>
            <a:endParaRPr lang="en-US" sz="630" dirty="0"/>
          </a:p>
        </p:txBody>
      </p:sp>
      <p:sp>
        <p:nvSpPr>
          <p:cNvPr id="114" name="Shape 112"/>
          <p:cNvSpPr/>
          <p:nvPr/>
        </p:nvSpPr>
        <p:spPr>
          <a:xfrm>
            <a:off x="7005622" y="3195412"/>
            <a:ext cx="2804270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8A6D34" y="3602570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16" name="Text 114"/>
          <p:cNvSpPr/>
          <p:nvPr/>
        </p:nvSpPr>
        <p:spPr>
          <a:xfrm>
            <a:off x="8A6D34" y="3377461"/>
            <a:ext cx="2093976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INTERNAL FIT-OUT</a:t>
            </a:r>
            <a:endParaRPr lang="en-US" sz="720" dirty="0"/>
          </a:p>
        </p:txBody>
      </p:sp>
      <p:sp>
        <p:nvSpPr>
          <p:cNvPr id="117" name="Text 115"/>
          <p:cNvSpPr/>
          <p:nvPr/>
        </p:nvSpPr>
        <p:spPr>
          <a:xfrm>
            <a:off x="2414016" y="3377461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152d</a:t>
            </a:r>
            <a:endParaRPr lang="en-US" sz="630" dirty="0"/>
          </a:p>
        </p:txBody>
      </p:sp>
      <p:sp>
        <p:nvSpPr>
          <p:cNvPr id="118" name="Text 116"/>
          <p:cNvSpPr/>
          <p:nvPr/>
        </p:nvSpPr>
        <p:spPr>
          <a:xfrm>
            <a:off x="2898648" y="3377461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01 Jun 26</a:t>
            </a:r>
            <a:endParaRPr lang="en-US" sz="630" dirty="0"/>
          </a:p>
        </p:txBody>
      </p:sp>
      <p:sp>
        <p:nvSpPr>
          <p:cNvPr id="119" name="Text 117"/>
          <p:cNvSpPr/>
          <p:nvPr/>
        </p:nvSpPr>
        <p:spPr>
          <a:xfrm>
            <a:off x="3557016" y="3377461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30 Oct 26</a:t>
            </a:r>
            <a:endParaRPr lang="en-US" sz="630" dirty="0"/>
          </a:p>
        </p:txBody>
      </p:sp>
      <p:sp>
        <p:nvSpPr>
          <p:cNvPr id="120" name="Shape 118"/>
          <p:cNvSpPr/>
          <p:nvPr/>
        </p:nvSpPr>
        <p:spPr>
          <a:xfrm>
            <a:off x="7005622" y="3415492"/>
            <a:ext cx="3499543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8A6D34" y="3604399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8A6D34" y="383865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23" name="Text 121"/>
          <p:cNvSpPr/>
          <p:nvPr/>
        </p:nvSpPr>
        <p:spPr>
          <a:xfrm>
            <a:off x="420624" y="3613543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Mall Common Area Fit-out</a:t>
            </a:r>
            <a:endParaRPr lang="en-US" sz="650" dirty="0"/>
          </a:p>
        </p:txBody>
      </p:sp>
      <p:sp>
        <p:nvSpPr>
          <p:cNvPr id="124" name="Text 122"/>
          <p:cNvSpPr/>
          <p:nvPr/>
        </p:nvSpPr>
        <p:spPr>
          <a:xfrm>
            <a:off x="2414016" y="3613543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122d</a:t>
            </a:r>
            <a:endParaRPr lang="en-US" sz="630" dirty="0"/>
          </a:p>
        </p:txBody>
      </p:sp>
      <p:sp>
        <p:nvSpPr>
          <p:cNvPr id="125" name="Text 123"/>
          <p:cNvSpPr/>
          <p:nvPr/>
        </p:nvSpPr>
        <p:spPr>
          <a:xfrm>
            <a:off x="2898648" y="3613543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01 Jun 26</a:t>
            </a:r>
            <a:endParaRPr lang="en-US" sz="630" dirty="0"/>
          </a:p>
        </p:txBody>
      </p:sp>
      <p:sp>
        <p:nvSpPr>
          <p:cNvPr id="126" name="Text 124"/>
          <p:cNvSpPr/>
          <p:nvPr/>
        </p:nvSpPr>
        <p:spPr>
          <a:xfrm>
            <a:off x="3557016" y="3613543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Sept 26</a:t>
            </a:r>
            <a:endParaRPr lang="en-US" sz="630" dirty="0"/>
          </a:p>
        </p:txBody>
      </p:sp>
      <p:sp>
        <p:nvSpPr>
          <p:cNvPr id="127" name="Shape 125"/>
          <p:cNvSpPr/>
          <p:nvPr/>
        </p:nvSpPr>
        <p:spPr>
          <a:xfrm>
            <a:off x="7005622" y="3667575"/>
            <a:ext cx="2804270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8A6D34" y="4074733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29" name="Text 127"/>
          <p:cNvSpPr/>
          <p:nvPr/>
        </p:nvSpPr>
        <p:spPr>
          <a:xfrm>
            <a:off x="420624" y="3849624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Lifts &amp; Escalators</a:t>
            </a:r>
            <a:endParaRPr lang="en-US" sz="650" dirty="0"/>
          </a:p>
        </p:txBody>
      </p:sp>
      <p:sp>
        <p:nvSpPr>
          <p:cNvPr id="130" name="Text 128"/>
          <p:cNvSpPr/>
          <p:nvPr/>
        </p:nvSpPr>
        <p:spPr>
          <a:xfrm>
            <a:off x="2414016" y="3849624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93d</a:t>
            </a:r>
            <a:endParaRPr lang="en-US" sz="630" dirty="0"/>
          </a:p>
        </p:txBody>
      </p:sp>
      <p:sp>
        <p:nvSpPr>
          <p:cNvPr id="131" name="Text 129"/>
          <p:cNvSpPr/>
          <p:nvPr/>
        </p:nvSpPr>
        <p:spPr>
          <a:xfrm>
            <a:off x="2898648" y="3849624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Jun 26</a:t>
            </a:r>
            <a:endParaRPr lang="en-US" sz="630" dirty="0"/>
          </a:p>
        </p:txBody>
      </p:sp>
      <p:sp>
        <p:nvSpPr>
          <p:cNvPr id="132" name="Text 130"/>
          <p:cNvSpPr/>
          <p:nvPr/>
        </p:nvSpPr>
        <p:spPr>
          <a:xfrm>
            <a:off x="3557016" y="3849624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15 Sept 26</a:t>
            </a:r>
            <a:endParaRPr lang="en-US" sz="630" dirty="0"/>
          </a:p>
        </p:txBody>
      </p:sp>
      <p:sp>
        <p:nvSpPr>
          <p:cNvPr id="133" name="Shape 131"/>
          <p:cNvSpPr/>
          <p:nvPr/>
        </p:nvSpPr>
        <p:spPr>
          <a:xfrm>
            <a:off x="7330083" y="3903657"/>
            <a:ext cx="2132172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8A6D34" y="4076561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8A6D34" y="4310814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36" name="Text 134"/>
          <p:cNvSpPr/>
          <p:nvPr/>
        </p:nvSpPr>
        <p:spPr>
          <a:xfrm>
            <a:off x="420624" y="4085705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Tenant Shell Handover</a:t>
            </a:r>
            <a:endParaRPr lang="en-US" sz="650" dirty="0"/>
          </a:p>
        </p:txBody>
      </p:sp>
      <p:sp>
        <p:nvSpPr>
          <p:cNvPr id="137" name="Text 135"/>
          <p:cNvSpPr/>
          <p:nvPr/>
        </p:nvSpPr>
        <p:spPr>
          <a:xfrm>
            <a:off x="2414016" y="4085705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91d</a:t>
            </a:r>
            <a:endParaRPr lang="en-US" sz="630" dirty="0"/>
          </a:p>
        </p:txBody>
      </p:sp>
      <p:sp>
        <p:nvSpPr>
          <p:cNvPr id="138" name="Text 136"/>
          <p:cNvSpPr/>
          <p:nvPr/>
        </p:nvSpPr>
        <p:spPr>
          <a:xfrm>
            <a:off x="2898648" y="4085705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01 Aug 26</a:t>
            </a:r>
            <a:endParaRPr lang="en-US" sz="630" dirty="0"/>
          </a:p>
        </p:txBody>
      </p:sp>
      <p:sp>
        <p:nvSpPr>
          <p:cNvPr id="139" name="Text 137"/>
          <p:cNvSpPr/>
          <p:nvPr/>
        </p:nvSpPr>
        <p:spPr>
          <a:xfrm>
            <a:off x="3557016" y="4085705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Oct 26</a:t>
            </a:r>
            <a:endParaRPr lang="en-US" sz="630" dirty="0"/>
          </a:p>
        </p:txBody>
      </p:sp>
      <p:sp>
        <p:nvSpPr>
          <p:cNvPr id="140" name="Shape 138"/>
          <p:cNvSpPr/>
          <p:nvPr/>
        </p:nvSpPr>
        <p:spPr>
          <a:xfrm>
            <a:off x="8419345" y="4139738"/>
            <a:ext cx="2085821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8A6D34" y="4546896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42" name="Text 140"/>
          <p:cNvSpPr/>
          <p:nvPr/>
        </p:nvSpPr>
        <p:spPr>
          <a:xfrm>
            <a:off x="8A6D34" y="4321787"/>
            <a:ext cx="2093976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TESTING &amp; COMMISSIONING</a:t>
            </a:r>
            <a:endParaRPr lang="en-US" sz="720" dirty="0"/>
          </a:p>
        </p:txBody>
      </p:sp>
      <p:sp>
        <p:nvSpPr>
          <p:cNvPr id="143" name="Text 141"/>
          <p:cNvSpPr/>
          <p:nvPr/>
        </p:nvSpPr>
        <p:spPr>
          <a:xfrm>
            <a:off x="2414016" y="4321787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51d</a:t>
            </a:r>
            <a:endParaRPr lang="en-US" sz="630" dirty="0"/>
          </a:p>
        </p:txBody>
      </p:sp>
      <p:sp>
        <p:nvSpPr>
          <p:cNvPr id="144" name="Text 142"/>
          <p:cNvSpPr/>
          <p:nvPr/>
        </p:nvSpPr>
        <p:spPr>
          <a:xfrm>
            <a:off x="2898648" y="4321787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01 Oct 26</a:t>
            </a:r>
            <a:endParaRPr lang="en-US" sz="630" dirty="0"/>
          </a:p>
        </p:txBody>
      </p:sp>
      <p:sp>
        <p:nvSpPr>
          <p:cNvPr id="145" name="Text 143"/>
          <p:cNvSpPr/>
          <p:nvPr/>
        </p:nvSpPr>
        <p:spPr>
          <a:xfrm>
            <a:off x="3557016" y="4321787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20 Nov 26</a:t>
            </a:r>
            <a:endParaRPr lang="en-US" sz="630" dirty="0"/>
          </a:p>
        </p:txBody>
      </p:sp>
      <p:sp>
        <p:nvSpPr>
          <p:cNvPr id="146" name="Shape 144"/>
          <p:cNvSpPr/>
          <p:nvPr/>
        </p:nvSpPr>
        <p:spPr>
          <a:xfrm>
            <a:off x="9833068" y="4359818"/>
            <a:ext cx="1158789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8A6D34" y="4548724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8A6D34" y="478297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49" name="Text 147"/>
          <p:cNvSpPr/>
          <p:nvPr/>
        </p:nvSpPr>
        <p:spPr>
          <a:xfrm>
            <a:off x="420624" y="4557868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Integrated Systems T&amp;C</a:t>
            </a:r>
            <a:endParaRPr lang="en-US" sz="650" dirty="0"/>
          </a:p>
        </p:txBody>
      </p:sp>
      <p:sp>
        <p:nvSpPr>
          <p:cNvPr id="150" name="Text 148"/>
          <p:cNvSpPr/>
          <p:nvPr/>
        </p:nvSpPr>
        <p:spPr>
          <a:xfrm>
            <a:off x="2414016" y="4557868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37d</a:t>
            </a:r>
            <a:endParaRPr lang="en-US" sz="630" dirty="0"/>
          </a:p>
        </p:txBody>
      </p:sp>
      <p:sp>
        <p:nvSpPr>
          <p:cNvPr id="151" name="Text 149"/>
          <p:cNvSpPr/>
          <p:nvPr/>
        </p:nvSpPr>
        <p:spPr>
          <a:xfrm>
            <a:off x="2898648" y="4557868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01 Oct 26</a:t>
            </a:r>
            <a:endParaRPr lang="en-US" sz="630" dirty="0"/>
          </a:p>
        </p:txBody>
      </p:sp>
      <p:sp>
        <p:nvSpPr>
          <p:cNvPr id="152" name="Text 150"/>
          <p:cNvSpPr/>
          <p:nvPr/>
        </p:nvSpPr>
        <p:spPr>
          <a:xfrm>
            <a:off x="3557016" y="4557868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06 Nov 26</a:t>
            </a:r>
            <a:endParaRPr lang="en-US" sz="630" dirty="0"/>
          </a:p>
        </p:txBody>
      </p:sp>
      <p:sp>
        <p:nvSpPr>
          <p:cNvPr id="153" name="Shape 151"/>
          <p:cNvSpPr/>
          <p:nvPr/>
        </p:nvSpPr>
        <p:spPr>
          <a:xfrm>
            <a:off x="9833068" y="4611901"/>
            <a:ext cx="834328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8A6D34" y="5019058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55" name="Text 153"/>
          <p:cNvSpPr/>
          <p:nvPr/>
        </p:nvSpPr>
        <p:spPr>
          <a:xfrm>
            <a:off x="420624" y="4793950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Fire &amp; Life Safety Certification</a:t>
            </a:r>
            <a:endParaRPr lang="en-US" sz="650" dirty="0"/>
          </a:p>
        </p:txBody>
      </p:sp>
      <p:sp>
        <p:nvSpPr>
          <p:cNvPr id="156" name="Text 154"/>
          <p:cNvSpPr/>
          <p:nvPr/>
        </p:nvSpPr>
        <p:spPr>
          <a:xfrm>
            <a:off x="2414016" y="4793950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32d</a:t>
            </a:r>
            <a:endParaRPr lang="en-US" sz="630" dirty="0"/>
          </a:p>
        </p:txBody>
      </p:sp>
      <p:sp>
        <p:nvSpPr>
          <p:cNvPr id="157" name="Text 155"/>
          <p:cNvSpPr/>
          <p:nvPr/>
        </p:nvSpPr>
        <p:spPr>
          <a:xfrm>
            <a:off x="2898648" y="4793950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20 Oct 26</a:t>
            </a:r>
            <a:endParaRPr lang="en-US" sz="630" dirty="0"/>
          </a:p>
        </p:txBody>
      </p:sp>
      <p:sp>
        <p:nvSpPr>
          <p:cNvPr id="158" name="Text 156"/>
          <p:cNvSpPr/>
          <p:nvPr/>
        </p:nvSpPr>
        <p:spPr>
          <a:xfrm>
            <a:off x="3557016" y="4793950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20 Nov 26</a:t>
            </a:r>
            <a:endParaRPr lang="en-US" sz="630" dirty="0"/>
          </a:p>
        </p:txBody>
      </p:sp>
      <p:sp>
        <p:nvSpPr>
          <p:cNvPr id="159" name="Shape 157"/>
          <p:cNvSpPr/>
          <p:nvPr/>
        </p:nvSpPr>
        <p:spPr>
          <a:xfrm>
            <a:off x="108A6D34" y="4847983"/>
            <a:ext cx="C2A878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8A6D34" y="5020887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8A6D34" y="5255140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2" name="Text 160"/>
          <p:cNvSpPr/>
          <p:nvPr/>
        </p:nvSpPr>
        <p:spPr>
          <a:xfrm>
            <a:off x="420624" y="5030031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Occupancy Permit  ◀  GATE</a:t>
            </a:r>
            <a:endParaRPr lang="en-US" sz="650" dirty="0"/>
          </a:p>
        </p:txBody>
      </p:sp>
      <p:sp>
        <p:nvSpPr>
          <p:cNvPr id="163" name="Text 161"/>
          <p:cNvSpPr/>
          <p:nvPr/>
        </p:nvSpPr>
        <p:spPr>
          <a:xfrm>
            <a:off x="2414016" y="5030031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64" name="Text 162"/>
          <p:cNvSpPr/>
          <p:nvPr/>
        </p:nvSpPr>
        <p:spPr>
          <a:xfrm>
            <a:off x="2898648" y="5030031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20 Nov 26</a:t>
            </a:r>
            <a:endParaRPr lang="en-US" sz="630" dirty="0"/>
          </a:p>
        </p:txBody>
      </p:sp>
      <p:sp>
        <p:nvSpPr>
          <p:cNvPr id="165" name="Text 163"/>
          <p:cNvSpPr/>
          <p:nvPr/>
        </p:nvSpPr>
        <p:spPr>
          <a:xfrm>
            <a:off x="3557016" y="5030031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20 Nov 26</a:t>
            </a:r>
            <a:endParaRPr lang="en-US" sz="630" dirty="0"/>
          </a:p>
        </p:txBody>
      </p:sp>
      <p:sp>
        <p:nvSpPr>
          <p:cNvPr id="166" name="Shape 164"/>
          <p:cNvSpPr/>
          <p:nvPr/>
        </p:nvSpPr>
        <p:spPr>
          <a:xfrm rot="2700000">
            <a:off x="10904989" y="5052060"/>
            <a:ext cx="8A6D34" cy="8A6D34"/>
          </a:xfrm>
          <a:prstGeom prst="rect">
            <a:avLst/>
          </a:prstGeom>
          <a:solidFill>
            <a:srgbClr val="D98A00"/>
          </a:solidFill>
          <a:ln w="12700">
            <a:solidFill>
              <a:srgbClr val="D98A00"/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8A6D34" y="5491221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8" name="Text 166"/>
          <p:cNvSpPr/>
          <p:nvPr/>
        </p:nvSpPr>
        <p:spPr>
          <a:xfrm>
            <a:off x="8A6D34" y="5266113"/>
            <a:ext cx="2093976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8A6D34"/>
                </a:solidFill>
              </a:rPr>
              <a:t>HANDOVER &amp; PRE-OPENING</a:t>
            </a:r>
            <a:endParaRPr lang="en-US" sz="720" dirty="0"/>
          </a:p>
        </p:txBody>
      </p:sp>
      <p:sp>
        <p:nvSpPr>
          <p:cNvPr id="169" name="Text 167"/>
          <p:cNvSpPr/>
          <p:nvPr/>
        </p:nvSpPr>
        <p:spPr>
          <a:xfrm>
            <a:off x="2414016" y="5266113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27d</a:t>
            </a:r>
            <a:endParaRPr lang="en-US" sz="630" dirty="0"/>
          </a:p>
        </p:txBody>
      </p:sp>
      <p:sp>
        <p:nvSpPr>
          <p:cNvPr id="170" name="Text 168"/>
          <p:cNvSpPr/>
          <p:nvPr/>
        </p:nvSpPr>
        <p:spPr>
          <a:xfrm>
            <a:off x="2898648" y="5266113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01 Nov 26</a:t>
            </a:r>
            <a:endParaRPr lang="en-US" sz="630" dirty="0"/>
          </a:p>
        </p:txBody>
      </p:sp>
      <p:sp>
        <p:nvSpPr>
          <p:cNvPr id="171" name="Text 169"/>
          <p:cNvSpPr/>
          <p:nvPr/>
        </p:nvSpPr>
        <p:spPr>
          <a:xfrm>
            <a:off x="3557016" y="5266113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8A6D34"/>
                </a:solidFill>
              </a:rPr>
              <a:t>27 Nov 26</a:t>
            </a:r>
            <a:endParaRPr lang="en-US" sz="630" dirty="0"/>
          </a:p>
        </p:txBody>
      </p:sp>
      <p:sp>
        <p:nvSpPr>
          <p:cNvPr id="172" name="Shape 170"/>
          <p:cNvSpPr/>
          <p:nvPr/>
        </p:nvSpPr>
        <p:spPr>
          <a:xfrm>
            <a:off x="10551517" y="5304143"/>
            <a:ext cx="602570" cy="141732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8A6D34" y="5493050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8A6D34" y="5727303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75" name="Text 173"/>
          <p:cNvSpPr/>
          <p:nvPr/>
        </p:nvSpPr>
        <p:spPr>
          <a:xfrm>
            <a:off x="420624" y="5502194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Snagging &amp; De-snag</a:t>
            </a:r>
            <a:endParaRPr lang="en-US" sz="650" dirty="0"/>
          </a:p>
        </p:txBody>
      </p:sp>
      <p:sp>
        <p:nvSpPr>
          <p:cNvPr id="176" name="Text 174"/>
          <p:cNvSpPr/>
          <p:nvPr/>
        </p:nvSpPr>
        <p:spPr>
          <a:xfrm>
            <a:off x="2414016" y="5502194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24d</a:t>
            </a:r>
            <a:endParaRPr lang="en-US" sz="630" dirty="0"/>
          </a:p>
        </p:txBody>
      </p:sp>
      <p:sp>
        <p:nvSpPr>
          <p:cNvPr id="177" name="Text 175"/>
          <p:cNvSpPr/>
          <p:nvPr/>
        </p:nvSpPr>
        <p:spPr>
          <a:xfrm>
            <a:off x="2898648" y="5502194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01 Nov 26</a:t>
            </a:r>
            <a:endParaRPr lang="en-US" sz="630" dirty="0"/>
          </a:p>
        </p:txBody>
      </p:sp>
      <p:sp>
        <p:nvSpPr>
          <p:cNvPr id="178" name="Text 176"/>
          <p:cNvSpPr/>
          <p:nvPr/>
        </p:nvSpPr>
        <p:spPr>
          <a:xfrm>
            <a:off x="3557016" y="5502194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24 Nov 26</a:t>
            </a:r>
            <a:endParaRPr lang="en-US" sz="630" dirty="0"/>
          </a:p>
        </p:txBody>
      </p:sp>
      <p:sp>
        <p:nvSpPr>
          <p:cNvPr id="179" name="Shape 177"/>
          <p:cNvSpPr/>
          <p:nvPr/>
        </p:nvSpPr>
        <p:spPr>
          <a:xfrm>
            <a:off x="10551517" y="5556227"/>
            <a:ext cx="533043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80" name="Shape 178"/>
          <p:cNvSpPr/>
          <p:nvPr/>
        </p:nvSpPr>
        <p:spPr>
          <a:xfrm>
            <a:off x="8A6D34" y="5963384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81" name="Text 179"/>
          <p:cNvSpPr/>
          <p:nvPr/>
        </p:nvSpPr>
        <p:spPr>
          <a:xfrm>
            <a:off x="420624" y="5738276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Client Handover &amp; O&amp;M</a:t>
            </a:r>
            <a:endParaRPr lang="en-US" sz="650" dirty="0"/>
          </a:p>
        </p:txBody>
      </p:sp>
      <p:sp>
        <p:nvSpPr>
          <p:cNvPr id="182" name="Text 180"/>
          <p:cNvSpPr/>
          <p:nvPr/>
        </p:nvSpPr>
        <p:spPr>
          <a:xfrm>
            <a:off x="2414016" y="5738276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18d</a:t>
            </a:r>
            <a:endParaRPr lang="en-US" sz="630" dirty="0"/>
          </a:p>
        </p:txBody>
      </p:sp>
      <p:sp>
        <p:nvSpPr>
          <p:cNvPr id="183" name="Text 181"/>
          <p:cNvSpPr/>
          <p:nvPr/>
        </p:nvSpPr>
        <p:spPr>
          <a:xfrm>
            <a:off x="2898648" y="5738276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10 Nov 26</a:t>
            </a:r>
            <a:endParaRPr lang="en-US" sz="630" dirty="0"/>
          </a:p>
        </p:txBody>
      </p:sp>
      <p:sp>
        <p:nvSpPr>
          <p:cNvPr id="184" name="Text 182"/>
          <p:cNvSpPr/>
          <p:nvPr/>
        </p:nvSpPr>
        <p:spPr>
          <a:xfrm>
            <a:off x="3557016" y="5738276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27 Nov 26</a:t>
            </a:r>
            <a:endParaRPr lang="en-US" sz="630" dirty="0"/>
          </a:p>
        </p:txBody>
      </p:sp>
      <p:sp>
        <p:nvSpPr>
          <p:cNvPr id="185" name="Shape 183"/>
          <p:cNvSpPr/>
          <p:nvPr/>
        </p:nvSpPr>
        <p:spPr>
          <a:xfrm>
            <a:off x="10760099" y="5792308"/>
            <a:ext cx="393988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86" name="Shape 184"/>
          <p:cNvSpPr/>
          <p:nvPr/>
        </p:nvSpPr>
        <p:spPr>
          <a:xfrm>
            <a:off x="8A6D34" y="5965213"/>
            <a:ext cx="11704320" cy="236081"/>
          </a:xfrm>
          <a:prstGeom prst="rect">
            <a:avLst/>
          </a:prstGeom>
          <a:solidFill>
            <a:srgbClr val="F7F9FB"/>
          </a:solidFill>
          <a:ln w="12700">
            <a:solidFill>
              <a:srgbClr val="F7F9FB"/>
            </a:solidFill>
            <a:prstDash val="solid"/>
          </a:ln>
        </p:spPr>
      </p:sp>
      <p:sp>
        <p:nvSpPr>
          <p:cNvPr id="187" name="Shape 185"/>
          <p:cNvSpPr/>
          <p:nvPr/>
        </p:nvSpPr>
        <p:spPr>
          <a:xfrm>
            <a:off x="8A6D34" y="6199466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88" name="Text 186"/>
          <p:cNvSpPr/>
          <p:nvPr/>
        </p:nvSpPr>
        <p:spPr>
          <a:xfrm>
            <a:off x="420624" y="5974357"/>
            <a:ext cx="1947672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Practical Completion</a:t>
            </a:r>
            <a:endParaRPr lang="en-US" sz="650" dirty="0"/>
          </a:p>
        </p:txBody>
      </p:sp>
      <p:sp>
        <p:nvSpPr>
          <p:cNvPr id="189" name="Text 187"/>
          <p:cNvSpPr/>
          <p:nvPr/>
        </p:nvSpPr>
        <p:spPr>
          <a:xfrm>
            <a:off x="2414016" y="5974357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90" name="Text 188"/>
          <p:cNvSpPr/>
          <p:nvPr/>
        </p:nvSpPr>
        <p:spPr>
          <a:xfrm>
            <a:off x="2898648" y="5974357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27 Nov 26</a:t>
            </a:r>
            <a:endParaRPr lang="en-US" sz="630" dirty="0"/>
          </a:p>
        </p:txBody>
      </p:sp>
      <p:sp>
        <p:nvSpPr>
          <p:cNvPr id="191" name="Text 189"/>
          <p:cNvSpPr/>
          <p:nvPr/>
        </p:nvSpPr>
        <p:spPr>
          <a:xfrm>
            <a:off x="3557016" y="5974357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27 Nov 26</a:t>
            </a:r>
            <a:endParaRPr lang="en-US" sz="630" dirty="0"/>
          </a:p>
        </p:txBody>
      </p:sp>
      <p:sp>
        <p:nvSpPr>
          <p:cNvPr id="192" name="Shape 190"/>
          <p:cNvSpPr/>
          <p:nvPr/>
        </p:nvSpPr>
        <p:spPr>
          <a:xfrm rot="2700000">
            <a:off x="118A6D34" y="5996386"/>
            <a:ext cx="8A6D34" cy="8A6D34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193" name="Shape 191"/>
          <p:cNvSpPr/>
          <p:nvPr/>
        </p:nvSpPr>
        <p:spPr>
          <a:xfrm>
            <a:off x="8A6D34" y="6435547"/>
            <a:ext cx="11704320" cy="3658"/>
          </a:xfrm>
          <a:prstGeom prst="rect">
            <a:avLst/>
          </a:prstGeom>
          <a:solidFill>
            <a:srgbClr val="EEEEEE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94" name="Text 192"/>
          <p:cNvSpPr/>
          <p:nvPr/>
        </p:nvSpPr>
        <p:spPr>
          <a:xfrm>
            <a:off x="8A6D34" y="6210439"/>
            <a:ext cx="2093976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3A3A3A"/>
                </a:solidFill>
              </a:rPr>
              <a:t>OPENING — November 2026</a:t>
            </a:r>
            <a:endParaRPr lang="en-US" sz="650" dirty="0"/>
          </a:p>
        </p:txBody>
      </p:sp>
      <p:sp>
        <p:nvSpPr>
          <p:cNvPr id="195" name="Text 193"/>
          <p:cNvSpPr/>
          <p:nvPr/>
        </p:nvSpPr>
        <p:spPr>
          <a:xfrm>
            <a:off x="2414016" y="6210439"/>
            <a:ext cx="8A6D34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0d</a:t>
            </a:r>
            <a:endParaRPr lang="en-US" sz="630" dirty="0"/>
          </a:p>
        </p:txBody>
      </p:sp>
      <p:sp>
        <p:nvSpPr>
          <p:cNvPr id="196" name="Text 194"/>
          <p:cNvSpPr/>
          <p:nvPr/>
        </p:nvSpPr>
        <p:spPr>
          <a:xfrm>
            <a:off x="2898648" y="6210439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Nov 26</a:t>
            </a:r>
            <a:endParaRPr lang="en-US" sz="630" dirty="0"/>
          </a:p>
        </p:txBody>
      </p:sp>
      <p:sp>
        <p:nvSpPr>
          <p:cNvPr id="197" name="Text 195"/>
          <p:cNvSpPr/>
          <p:nvPr/>
        </p:nvSpPr>
        <p:spPr>
          <a:xfrm>
            <a:off x="3557016" y="6210439"/>
            <a:ext cx="612648" cy="2177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30" dirty="0">
                <a:solidFill>
                  <a:srgbClr val="3A3A3A"/>
                </a:solidFill>
              </a:rPr>
              <a:t>30 Nov 26</a:t>
            </a:r>
            <a:endParaRPr lang="en-US" sz="630" dirty="0"/>
          </a:p>
        </p:txBody>
      </p:sp>
      <p:sp>
        <p:nvSpPr>
          <p:cNvPr id="198" name="Shape 196"/>
          <p:cNvSpPr/>
          <p:nvPr/>
        </p:nvSpPr>
        <p:spPr>
          <a:xfrm rot="2700000">
            <a:off x="118A6D34" y="6232467"/>
            <a:ext cx="8A6D34" cy="8A6D3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99" name="Shape 197"/>
          <p:cNvSpPr/>
          <p:nvPr/>
        </p:nvSpPr>
        <p:spPr>
          <a:xfrm>
            <a:off x="8396169" y="1595877"/>
            <a:ext cx="C2A87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00" name="Shape 198"/>
          <p:cNvSpPr/>
          <p:nvPr/>
        </p:nvSpPr>
        <p:spPr>
          <a:xfrm>
            <a:off x="8753565" y="1597706"/>
            <a:ext cx="3658" cy="C2A87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01" name="Shape 199"/>
          <p:cNvSpPr/>
          <p:nvPr/>
        </p:nvSpPr>
        <p:spPr>
          <a:xfrm>
            <a:off x="8755394" y="2304122"/>
            <a:ext cx="C2A87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02" name="Shape 200"/>
          <p:cNvSpPr/>
          <p:nvPr/>
        </p:nvSpPr>
        <p:spPr>
          <a:xfrm>
            <a:off x="6611634" y="2776285"/>
            <a:ext cx="196994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3" name="Shape 201"/>
          <p:cNvSpPr/>
          <p:nvPr/>
        </p:nvSpPr>
        <p:spPr>
          <a:xfrm>
            <a:off x="6806799" y="2778113"/>
            <a:ext cx="3658" cy="472163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4" name="Shape 202"/>
          <p:cNvSpPr/>
          <p:nvPr/>
        </p:nvSpPr>
        <p:spPr>
          <a:xfrm>
            <a:off x="6808628" y="3248448"/>
            <a:ext cx="196994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5" name="Shape 203"/>
          <p:cNvSpPr/>
          <p:nvPr/>
        </p:nvSpPr>
        <p:spPr>
          <a:xfrm>
            <a:off x="8396169" y="3012366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6" name="Shape 204"/>
          <p:cNvSpPr/>
          <p:nvPr/>
        </p:nvSpPr>
        <p:spPr>
          <a:xfrm>
            <a:off x="7699067" y="3014195"/>
            <a:ext cx="3658" cy="236081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7" name="Shape 205"/>
          <p:cNvSpPr/>
          <p:nvPr/>
        </p:nvSpPr>
        <p:spPr>
          <a:xfrm>
            <a:off x="7700896" y="3248448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08" name="Shape 206"/>
          <p:cNvSpPr/>
          <p:nvPr/>
        </p:nvSpPr>
        <p:spPr>
          <a:xfrm>
            <a:off x="9809892" y="3248448"/>
            <a:ext cx="1158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09" name="Shape 207"/>
          <p:cNvSpPr/>
          <p:nvPr/>
        </p:nvSpPr>
        <p:spPr>
          <a:xfrm>
            <a:off x="9819651" y="3250276"/>
            <a:ext cx="3658" cy="1416489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10" name="Shape 208"/>
          <p:cNvSpPr/>
          <p:nvPr/>
        </p:nvSpPr>
        <p:spPr>
          <a:xfrm>
            <a:off x="9821480" y="4664936"/>
            <a:ext cx="1158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11" name="Shape 209"/>
          <p:cNvSpPr/>
          <p:nvPr/>
        </p:nvSpPr>
        <p:spPr>
          <a:xfrm>
            <a:off x="9809892" y="3720610"/>
            <a:ext cx="1158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2" name="Shape 210"/>
          <p:cNvSpPr/>
          <p:nvPr/>
        </p:nvSpPr>
        <p:spPr>
          <a:xfrm>
            <a:off x="9819651" y="3722439"/>
            <a:ext cx="3658" cy="944326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3" name="Shape 211"/>
          <p:cNvSpPr/>
          <p:nvPr/>
        </p:nvSpPr>
        <p:spPr>
          <a:xfrm>
            <a:off x="9821480" y="4664936"/>
            <a:ext cx="1158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4" name="Shape 212"/>
          <p:cNvSpPr/>
          <p:nvPr/>
        </p:nvSpPr>
        <p:spPr>
          <a:xfrm>
            <a:off x="10667396" y="4664936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5" name="Shape 213"/>
          <p:cNvSpPr/>
          <p:nvPr/>
        </p:nvSpPr>
        <p:spPr>
          <a:xfrm>
            <a:off x="10C2A878" y="4666765"/>
            <a:ext cx="3658" cy="236081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6" name="Shape 214"/>
          <p:cNvSpPr/>
          <p:nvPr/>
        </p:nvSpPr>
        <p:spPr>
          <a:xfrm>
            <a:off x="10470402" y="4901018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17" name="Shape 215"/>
          <p:cNvSpPr/>
          <p:nvPr/>
        </p:nvSpPr>
        <p:spPr>
          <a:xfrm>
            <a:off x="10991857" y="4901018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18" name="Shape 216"/>
          <p:cNvSpPr/>
          <p:nvPr/>
        </p:nvSpPr>
        <p:spPr>
          <a:xfrm>
            <a:off x="10990028" y="4902847"/>
            <a:ext cx="3658" cy="236081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19" name="Shape 217"/>
          <p:cNvSpPr/>
          <p:nvPr/>
        </p:nvSpPr>
        <p:spPr>
          <a:xfrm>
            <a:off x="10991857" y="5137099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0" name="Shape 218"/>
          <p:cNvSpPr/>
          <p:nvPr/>
        </p:nvSpPr>
        <p:spPr>
          <a:xfrm>
            <a:off x="10991857" y="5137099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21" name="Shape 219"/>
          <p:cNvSpPr/>
          <p:nvPr/>
        </p:nvSpPr>
        <p:spPr>
          <a:xfrm>
            <a:off x="10C2A878" y="5138928"/>
            <a:ext cx="3658" cy="472163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22" name="Shape 220"/>
          <p:cNvSpPr/>
          <p:nvPr/>
        </p:nvSpPr>
        <p:spPr>
          <a:xfrm>
            <a:off x="10771687" y="5609262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23" name="Shape 221"/>
          <p:cNvSpPr/>
          <p:nvPr/>
        </p:nvSpPr>
        <p:spPr>
          <a:xfrm>
            <a:off x="11084560" y="5609262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24" name="Shape 222"/>
          <p:cNvSpPr/>
          <p:nvPr/>
        </p:nvSpPr>
        <p:spPr>
          <a:xfrm>
            <a:off x="10920501" y="5611091"/>
            <a:ext cx="3658" cy="236081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25" name="Shape 223"/>
          <p:cNvSpPr/>
          <p:nvPr/>
        </p:nvSpPr>
        <p:spPr>
          <a:xfrm>
            <a:off x="10922330" y="5845344"/>
            <a:ext cx="3658" cy="3658"/>
          </a:xfrm>
          <a:prstGeom prst="line">
            <a:avLst/>
          </a:prstGeom>
          <a:noFill/>
          <a:ln w="7620">
            <a:solidFill>
              <a:srgbClr val="8A8A8A"/>
            </a:solidFill>
            <a:prstDash val="sysDash"/>
          </a:ln>
        </p:spPr>
      </p:sp>
      <p:sp>
        <p:nvSpPr>
          <p:cNvPr id="226" name="Shape 224"/>
          <p:cNvSpPr/>
          <p:nvPr/>
        </p:nvSpPr>
        <p:spPr>
          <a:xfrm>
            <a:off x="11154087" y="5845344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7" name="Shape 225"/>
          <p:cNvSpPr/>
          <p:nvPr/>
        </p:nvSpPr>
        <p:spPr>
          <a:xfrm>
            <a:off x="11152259" y="5847172"/>
            <a:ext cx="3658" cy="236081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8" name="Shape 226"/>
          <p:cNvSpPr/>
          <p:nvPr/>
        </p:nvSpPr>
        <p:spPr>
          <a:xfrm>
            <a:off x="11154087" y="6081425"/>
            <a:ext cx="3658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29" name="Shape 227"/>
          <p:cNvSpPr/>
          <p:nvPr/>
        </p:nvSpPr>
        <p:spPr>
          <a:xfrm>
            <a:off x="11154087" y="6081425"/>
            <a:ext cx="34764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30" name="Shape 228"/>
          <p:cNvSpPr/>
          <p:nvPr/>
        </p:nvSpPr>
        <p:spPr>
          <a:xfrm>
            <a:off x="118A6D34" y="6083254"/>
            <a:ext cx="3658" cy="236081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31" name="Shape 229"/>
          <p:cNvSpPr/>
          <p:nvPr/>
        </p:nvSpPr>
        <p:spPr>
          <a:xfrm>
            <a:off x="118A6D34" y="6317506"/>
            <a:ext cx="34764" cy="3658"/>
          </a:xfrm>
          <a:prstGeom prst="line">
            <a:avLst/>
          </a:prstGeom>
          <a:noFill/>
          <a:ln w="7620">
            <a:solidFill>
              <a:srgbClr val="8A6D34"/>
            </a:solidFill>
            <a:prstDash val="sysDash"/>
          </a:ln>
        </p:spPr>
      </p:sp>
      <p:sp>
        <p:nvSpPr>
          <p:cNvPr id="232" name="Shape 230"/>
          <p:cNvSpPr/>
          <p:nvPr/>
        </p:nvSpPr>
        <p:spPr>
          <a:xfrm>
            <a:off x="4193438" y="868680"/>
            <a:ext cx="5486" cy="5568696"/>
          </a:xfrm>
          <a:prstGeom prst="line">
            <a:avLst/>
          </a:prstGeom>
          <a:noFill/>
          <a:ln w="9525">
            <a:solidFill>
              <a:srgbClr val="AAAAAA"/>
            </a:solidFill>
            <a:prstDash val="solid"/>
          </a:ln>
        </p:spPr>
      </p:sp>
      <p:sp>
        <p:nvSpPr>
          <p:cNvPr id="233" name="Shape 231"/>
          <p:cNvSpPr/>
          <p:nvPr/>
        </p:nvSpPr>
        <p:spPr>
          <a:xfrm>
            <a:off x="8A6D34" y="868680"/>
            <a:ext cx="11704320" cy="5568696"/>
          </a:xfrm>
          <a:prstGeom prst="rect">
            <a:avLst/>
          </a:prstGeom>
          <a:solidFill>
            <a:srgbClr val="F5F6F7">
              <a:alpha val="1000"/>
            </a:srgbClr>
          </a:solidFill>
          <a:ln w="9525">
            <a:solidFill>
              <a:srgbClr val="BBBBBB"/>
            </a:solidFill>
            <a:prstDash val="solid"/>
          </a:ln>
        </p:spPr>
      </p:sp>
      <p:sp>
        <p:nvSpPr>
          <p:cNvPr id="234" name="Shape 232"/>
          <p:cNvSpPr/>
          <p:nvPr/>
        </p:nvSpPr>
        <p:spPr>
          <a:xfrm>
            <a:off x="3200400" y="6505956"/>
            <a:ext cx="201168" cy="82296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235" name="Text 233"/>
          <p:cNvSpPr/>
          <p:nvPr/>
        </p:nvSpPr>
        <p:spPr>
          <a:xfrm>
            <a:off x="34564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Summary phase</a:t>
            </a:r>
            <a:endParaRPr lang="en-US" sz="650" dirty="0"/>
          </a:p>
        </p:txBody>
      </p:sp>
      <p:sp>
        <p:nvSpPr>
          <p:cNvPr id="236" name="Shape 234"/>
          <p:cNvSpPr/>
          <p:nvPr/>
        </p:nvSpPr>
        <p:spPr>
          <a:xfrm>
            <a:off x="4800600" y="6505956"/>
            <a:ext cx="201168" cy="82296"/>
          </a:xfrm>
          <a:prstGeom prst="rect">
            <a:avLst/>
          </a:prstGeom>
          <a:solidFill>
            <a:srgbClr val="8A6D34"/>
          </a:solidFill>
          <a:ln w="12700">
            <a:solidFill>
              <a:srgbClr val="8A6D34"/>
            </a:solidFill>
            <a:prstDash val="solid"/>
          </a:ln>
        </p:spPr>
      </p:sp>
      <p:sp>
        <p:nvSpPr>
          <p:cNvPr id="237" name="Text 235"/>
          <p:cNvSpPr/>
          <p:nvPr/>
        </p:nvSpPr>
        <p:spPr>
          <a:xfrm>
            <a:off x="50566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Activity</a:t>
            </a:r>
            <a:endParaRPr lang="en-US" sz="650" dirty="0"/>
          </a:p>
        </p:txBody>
      </p:sp>
      <p:sp>
        <p:nvSpPr>
          <p:cNvPr id="238" name="Shape 236"/>
          <p:cNvSpPr/>
          <p:nvPr/>
        </p:nvSpPr>
        <p:spPr>
          <a:xfrm rot="2700000">
            <a:off x="6446520" y="6510528"/>
            <a:ext cx="100584" cy="100584"/>
          </a:xfrm>
          <a:prstGeom prst="rect">
            <a:avLst/>
          </a:prstGeom>
          <a:solidFill>
            <a:srgbClr val="D98A00"/>
          </a:solidFill>
          <a:ln w="12700">
            <a:solidFill>
              <a:srgbClr val="D98A00"/>
            </a:solidFill>
            <a:prstDash val="solid"/>
          </a:ln>
        </p:spPr>
      </p:sp>
      <p:sp>
        <p:nvSpPr>
          <p:cNvPr id="239" name="Text 237"/>
          <p:cNvSpPr/>
          <p:nvPr/>
        </p:nvSpPr>
        <p:spPr>
          <a:xfrm>
            <a:off x="66568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Gate milestone</a:t>
            </a:r>
            <a:endParaRPr lang="en-US" sz="650" dirty="0"/>
          </a:p>
        </p:txBody>
      </p:sp>
      <p:sp>
        <p:nvSpPr>
          <p:cNvPr id="240" name="Shape 238"/>
          <p:cNvSpPr/>
          <p:nvPr/>
        </p:nvSpPr>
        <p:spPr>
          <a:xfrm rot="2700000">
            <a:off x="8046720" y="6510528"/>
            <a:ext cx="100584" cy="10058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41" name="Text 239"/>
          <p:cNvSpPr/>
          <p:nvPr/>
        </p:nvSpPr>
        <p:spPr>
          <a:xfrm>
            <a:off x="82570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Opening</a:t>
            </a:r>
            <a:endParaRPr lang="en-US" sz="650" dirty="0"/>
          </a:p>
        </p:txBody>
      </p:sp>
      <p:sp>
        <p:nvSpPr>
          <p:cNvPr id="242" name="Shape 240"/>
          <p:cNvSpPr/>
          <p:nvPr/>
        </p:nvSpPr>
        <p:spPr>
          <a:xfrm>
            <a:off x="9682582" y="6492240"/>
            <a:ext cx="3658" cy="8A6D34"/>
          </a:xfrm>
          <a:prstGeom prst="line">
            <a:avLst/>
          </a:prstGeom>
          <a:noFill/>
          <a:ln w="10795">
            <a:solidFill>
              <a:srgbClr val="C0392B"/>
            </a:solidFill>
            <a:prstDash val="sysDash"/>
          </a:ln>
        </p:spPr>
      </p:sp>
      <p:sp>
        <p:nvSpPr>
          <p:cNvPr id="243" name="Text 241"/>
          <p:cNvSpPr/>
          <p:nvPr/>
        </p:nvSpPr>
        <p:spPr>
          <a:xfrm>
            <a:off x="9857232" y="64739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A8A8A"/>
                </a:solidFill>
              </a:rPr>
              <a:t>Today</a:t>
            </a:r>
            <a:endParaRPr lang="en-US" sz="650" dirty="0"/>
          </a:p>
        </p:txBody>
      </p:sp>
      <p:sp>
        <p:nvSpPr>
          <p:cNvPr id="244" name="Shape 242"/>
          <p:cNvSpPr/>
          <p:nvPr/>
        </p:nvSpPr>
        <p:spPr>
          <a:xfrm>
            <a:off x="8A6D34" y="6702552"/>
            <a:ext cx="11704320" cy="12802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5" name="Text 243"/>
          <p:cNvSpPr/>
          <p:nvPr/>
        </p:nvSpPr>
        <p:spPr>
          <a:xfrm>
            <a:off x="8A6D34" y="6693408"/>
            <a:ext cx="6400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80" dirty="0">
                <a:solidFill>
                  <a:srgbClr val="8A8A8A"/>
                </a:solidFill>
              </a:rPr>
              <a:t>Apex Project Management  |  Construction Management</a:t>
            </a:r>
            <a:endParaRPr lang="en-US" sz="680" dirty="0"/>
          </a:p>
        </p:txBody>
      </p:sp>
      <p:sp>
        <p:nvSpPr>
          <p:cNvPr id="246" name="Text 244"/>
          <p:cNvSpPr/>
          <p:nvPr/>
        </p:nvSpPr>
        <p:spPr>
          <a:xfrm>
            <a:off x="8A6D34" y="6693408"/>
            <a:ext cx="11704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80" dirty="0">
                <a:solidFill>
                  <a:srgbClr val="8A8A8A"/>
                </a:solidFill>
              </a:rPr>
              <a:t>Baseline Programme  |  Rev 0  |  Oct 2025 update  |  Page 3 of 3</a:t>
            </a:r>
            <a:endParaRPr lang="en-US" sz="6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A6D34"/>
      </a:dk2>
      <a:lt2>
        <a:srgbClr val="E7E6E6"/>
      </a:lt2>
      <a:accent1>
        <a:srgbClr val="C2A878"/>
      </a:accent1>
      <a:accent2>
        <a:srgbClr val="ED7D31"/>
      </a:accent2>
      <a:accent3>
        <a:srgbClr val="A5A5A5"/>
      </a:accent3>
      <a:accent4>
        <a:srgbClr val="FFC000"/>
      </a:accent4>
      <a:accent5>
        <a:srgbClr val="C2A878"/>
      </a:accent5>
      <a:accent6>
        <a:srgbClr val="C2A878"/>
      </a:accent6>
      <a:hlink>
        <a:srgbClr val="8A6D3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8A6D34"/>
                <a:tint val="67000"/>
              </a:schemeClr>
            </a:gs>
            <a:gs pos="50000">
              <a:schemeClr val="phClr">
                <a:lumMod val="8A6D34"/>
                <a:satMod val="8A6D34"/>
                <a:tint val="73000"/>
              </a:schemeClr>
            </a:gs>
            <a:gs pos="100000">
              <a:schemeClr val="phClr">
                <a:lumMod val="8A6D34"/>
                <a:satMod val="8A6D34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8A6D34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8A6D34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C2A878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2026-07-11T15:59:58Z</dcterms:created>
  <dcterms:modified xsi:type="dcterms:W3CDTF">2026-07-11T15:59:58Z</dcterms:modified>
</cp:coreProperties>
</file>